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0" r:id="rId2"/>
    <p:sldMasterId id="2147483680" r:id="rId3"/>
    <p:sldMasterId id="2147483692" r:id="rId4"/>
  </p:sldMasterIdLst>
  <p:notesMasterIdLst>
    <p:notesMasterId r:id="rId66"/>
  </p:notesMasterIdLst>
  <p:sldIdLst>
    <p:sldId id="256" r:id="rId5"/>
    <p:sldId id="317" r:id="rId6"/>
    <p:sldId id="318" r:id="rId7"/>
    <p:sldId id="505" r:id="rId8"/>
    <p:sldId id="330" r:id="rId9"/>
    <p:sldId id="506" r:id="rId10"/>
    <p:sldId id="507" r:id="rId11"/>
    <p:sldId id="324" r:id="rId12"/>
    <p:sldId id="332" r:id="rId13"/>
    <p:sldId id="333" r:id="rId14"/>
    <p:sldId id="319" r:id="rId15"/>
    <p:sldId id="325" r:id="rId16"/>
    <p:sldId id="503" r:id="rId17"/>
    <p:sldId id="504" r:id="rId18"/>
    <p:sldId id="259" r:id="rId19"/>
    <p:sldId id="295" r:id="rId20"/>
    <p:sldId id="501" r:id="rId21"/>
    <p:sldId id="299" r:id="rId22"/>
    <p:sldId id="321" r:id="rId23"/>
    <p:sldId id="302" r:id="rId24"/>
    <p:sldId id="491" r:id="rId25"/>
    <p:sldId id="315" r:id="rId26"/>
    <p:sldId id="303" r:id="rId27"/>
    <p:sldId id="322" r:id="rId28"/>
    <p:sldId id="508" r:id="rId29"/>
    <p:sldId id="509" r:id="rId30"/>
    <p:sldId id="510" r:id="rId31"/>
    <p:sldId id="323" r:id="rId32"/>
    <p:sldId id="305" r:id="rId33"/>
    <p:sldId id="453" r:id="rId34"/>
    <p:sldId id="511" r:id="rId35"/>
    <p:sldId id="483" r:id="rId36"/>
    <p:sldId id="484" r:id="rId37"/>
    <p:sldId id="485" r:id="rId38"/>
    <p:sldId id="487" r:id="rId39"/>
    <p:sldId id="310" r:id="rId40"/>
    <p:sldId id="312" r:id="rId41"/>
    <p:sldId id="493" r:id="rId42"/>
    <p:sldId id="512" r:id="rId43"/>
    <p:sldId id="517" r:id="rId44"/>
    <p:sldId id="518" r:id="rId45"/>
    <p:sldId id="307" r:id="rId46"/>
    <p:sldId id="492" r:id="rId47"/>
    <p:sldId id="313" r:id="rId48"/>
    <p:sldId id="309" r:id="rId49"/>
    <p:sldId id="513" r:id="rId50"/>
    <p:sldId id="490" r:id="rId51"/>
    <p:sldId id="519" r:id="rId52"/>
    <p:sldId id="516" r:id="rId53"/>
    <p:sldId id="520" r:id="rId54"/>
    <p:sldId id="521" r:id="rId55"/>
    <p:sldId id="514" r:id="rId56"/>
    <p:sldId id="515" r:id="rId57"/>
    <p:sldId id="522" r:id="rId58"/>
    <p:sldId id="523" r:id="rId59"/>
    <p:sldId id="525" r:id="rId60"/>
    <p:sldId id="527" r:id="rId61"/>
    <p:sldId id="526" r:id="rId62"/>
    <p:sldId id="528" r:id="rId63"/>
    <p:sldId id="529" r:id="rId64"/>
    <p:sldId id="524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9"/>
    <p:restoredTop sz="84249"/>
  </p:normalViewPr>
  <p:slideViewPr>
    <p:cSldViewPr snapToGrid="0" snapToObjects="1">
      <p:cViewPr varScale="1">
        <p:scale>
          <a:sx n="100" d="100"/>
          <a:sy n="100" d="100"/>
        </p:scale>
        <p:origin x="1120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ACD48-218A-1C48-A37D-65FAE3F8F9BF}" type="datetimeFigureOut">
              <a:rPr lang="en-US" smtClean="0"/>
              <a:t>3/25/20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01FC4-0CCF-0F42-B200-6E73B1667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44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</a:t>
            </a:r>
            <a:r>
              <a:rPr lang="en-US" baseline="0" dirty="0"/>
              <a:t>, like in t-tests, we want to compare group means (interval level DV)</a:t>
            </a:r>
            <a:r>
              <a:rPr lang="is-IS" baseline="0" dirty="0"/>
              <a:t>… but where we have more than two groups in the IV (categorical/nominal or ordinal). </a:t>
            </a:r>
          </a:p>
          <a:p>
            <a:r>
              <a:rPr lang="en-US" baseline="0" dirty="0"/>
              <a:t>The bulk of our sociological questions deal with more than two groups: </a:t>
            </a:r>
          </a:p>
          <a:p>
            <a:r>
              <a:rPr lang="en-US" baseline="0" dirty="0"/>
              <a:t>	we may want to see the influence of ethnic identity (white, black, </a:t>
            </a:r>
            <a:r>
              <a:rPr lang="en-US" baseline="0" dirty="0" err="1"/>
              <a:t>asian</a:t>
            </a:r>
            <a:r>
              <a:rPr lang="en-US" baseline="0" dirty="0"/>
              <a:t>, </a:t>
            </a:r>
            <a:r>
              <a:rPr lang="en-US" baseline="0" dirty="0" err="1"/>
              <a:t>latino</a:t>
            </a:r>
            <a:r>
              <a:rPr lang="en-US" baseline="0" dirty="0"/>
              <a:t>) on church attendance. Has to go beyond two-groups compared</a:t>
            </a:r>
          </a:p>
          <a:p>
            <a:r>
              <a:rPr lang="en-US" baseline="0" dirty="0"/>
              <a:t>	we may want to look at educational attainment for blacks versus whites (including men versus women)</a:t>
            </a:r>
            <a:r>
              <a:rPr lang="is-IS" baseline="0" dirty="0"/>
              <a:t>… which is now 4 groups: BW,BM,WW,WM</a:t>
            </a:r>
          </a:p>
          <a:p>
            <a:endParaRPr lang="is-IS" baseline="0" dirty="0"/>
          </a:p>
          <a:p>
            <a:r>
              <a:rPr lang="is-IS" baseline="0" dirty="0"/>
              <a:t>This is why we move beyond the two-sample/independent samples t-test to the more complicated analysis of variance (ANOVA).</a:t>
            </a:r>
          </a:p>
          <a:p>
            <a:endParaRPr lang="is-IS" baseline="0" dirty="0"/>
          </a:p>
          <a:p>
            <a:r>
              <a:rPr lang="is-IS" baseline="0" dirty="0"/>
              <a:t>ANOVA follows the same steps for hypothesis testing that we used for t-tests (Z-tests)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1FC4-0CCF-0F42-B200-6E73B1667B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21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X_ total also known as the grand</a:t>
            </a:r>
            <a:r>
              <a:rPr lang="en-US" baseline="0" dirty="0"/>
              <a:t> mean: mean of all group means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1FC4-0CCF-0F42-B200-6E73B1667B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95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more “pure” measure of variation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01FC4-0CCF-0F42-B200-6E73B1667B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24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more “pure” measure of variation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01FC4-0CCF-0F42-B200-6E73B1667B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14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more “pure” measure of variation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01FC4-0CCF-0F42-B200-6E73B1667B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14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more “pure” measure of variation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01FC4-0CCF-0F42-B200-6E73B1667B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91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1FC4-0CCF-0F42-B200-6E73B1667B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95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BD189-662E-A14D-AB82-6A5B904B78F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45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1FC4-0CCF-0F42-B200-6E73B1667B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22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BD189-662E-A14D-AB82-6A5B904B78F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18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BD189-662E-A14D-AB82-6A5B904B78F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69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01FC4-0CCF-0F42-B200-6E73B1667B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6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BD189-662E-A14D-AB82-6A5B904B78F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55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BD189-662E-A14D-AB82-6A5B904B78F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42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18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87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3828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761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7192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White males,</a:t>
            </a:r>
            <a:r>
              <a:rPr lang="en-US" baseline="0" dirty="0"/>
              <a:t> white females, black males, black females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82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White males,</a:t>
            </a:r>
            <a:r>
              <a:rPr lang="en-US" baseline="0" dirty="0"/>
              <a:t> white females, black males, black females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80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  <a:p>
            <a:r>
              <a:rPr lang="is-IS" baseline="0" dirty="0"/>
              <a:t>Logic of anova is same, but examines variation/difference/variance in numerous means (X1, X2, X3, and X4are all compared), and the null hypothesis isthat all means are equal (mu1 = mu2 = mu3 = mu4).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1FC4-0CCF-0F42-B200-6E73B1667B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174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82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82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001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268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E01FC4-0CCF-0F42-B200-6E73B1667B1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54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one is violated should be okay. But should make adjustments if necessary. </a:t>
            </a:r>
          </a:p>
          <a:p>
            <a:endParaRPr lang="en-US" dirty="0"/>
          </a:p>
          <a:p>
            <a:r>
              <a:rPr lang="en-US" dirty="0"/>
              <a:t>Don’t have triple whammy (violating final 3 – equal sample sizes, homogeneity of variances, and normality of distribution). You can violate 2 of 3 and still be okay, though.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BD189-662E-A14D-AB82-6A5B904B78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32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/>
              <a:t>Logic of anova is same, but examines variation/difference/variance in numerous means (Y1, Y2, Y3, Y4 are all compared), and the null hypothesis isthat all means are equal (mu1 = mu2 = mu3 = mu4).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1FC4-0CCF-0F42-B200-6E73B1667B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53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 of</a:t>
            </a:r>
            <a:r>
              <a:rPr lang="en-US" baseline="0" dirty="0"/>
              <a:t> squared deviations from the mean… </a:t>
            </a:r>
          </a:p>
          <a:p>
            <a:r>
              <a:rPr lang="en-US" baseline="0" dirty="0"/>
              <a:t>Do this for both between group means, and within group means, but also total deviation of raw scores from overall mean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1FC4-0CCF-0F42-B200-6E73B1667B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62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SSW is the sum of squares</a:t>
            </a:r>
            <a:r>
              <a:rPr lang="en-US" baseline="0" dirty="0"/>
              <a:t> within, calculated between each individual score and the sample mean.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1FC4-0CCF-0F42-B200-6E73B1667B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95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SSW is the sum of squares</a:t>
            </a:r>
            <a:r>
              <a:rPr lang="en-US" baseline="0" dirty="0"/>
              <a:t> within, calculated between each individual score and the sample mean.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1FC4-0CCF-0F42-B200-6E73B1667B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72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01FC4-0CCF-0F42-B200-6E73B1667B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87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375A-EECF-AC4A-9997-00D00C8B65AD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243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243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81902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3352"/>
            <a:ext cx="10972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64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668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50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879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753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8333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771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87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12192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5" name="Rectangle 9"/>
          <p:cNvSpPr/>
          <p:nvPr/>
        </p:nvSpPr>
        <p:spPr>
          <a:xfrm>
            <a:off x="-12700" y="6053139"/>
            <a:ext cx="2999317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Myriad Pro"/>
              <a:cs typeface="Myriad Pro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3145368" y="6043614"/>
            <a:ext cx="9046633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9013"/>
            <a:ext cx="2743200" cy="685800"/>
          </a:xfrm>
        </p:spPr>
        <p:txBody>
          <a:bodyPr>
            <a:noAutofit/>
          </a:bodyPr>
          <a:lstStyle>
            <a:lvl1pPr algn="ctr">
              <a:defRPr sz="2000" smtClean="0">
                <a:solidFill>
                  <a:srgbClr val="FFFFFF"/>
                </a:solidFill>
              </a:defRPr>
            </a:lvl1pPr>
          </a:lstStyle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1300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847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375A-EECF-AC4A-9997-00D00C8B65AD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649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>
            <a:lvl1pPr>
              <a:defRPr>
                <a:latin typeface="Myriad Pro"/>
                <a:cs typeface="Myriad Pro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>
            <a:lvl1pPr>
              <a:defRPr>
                <a:latin typeface="Myriad Pro"/>
                <a:cs typeface="Myriad Pro"/>
              </a:defRPr>
            </a:lvl1pPr>
            <a:lvl2pPr>
              <a:defRPr>
                <a:latin typeface="Myriad Pro"/>
                <a:cs typeface="Myriad Pro"/>
              </a:defRPr>
            </a:lvl2pPr>
            <a:lvl3pPr>
              <a:defRPr>
                <a:latin typeface="Myriad Pro"/>
                <a:cs typeface="Myriad Pro"/>
              </a:defRPr>
            </a:lvl3pPr>
            <a:lvl4pPr>
              <a:defRPr>
                <a:latin typeface="Myriad Pro"/>
                <a:cs typeface="Myriad Pro"/>
              </a:defRPr>
            </a:lvl4pPr>
            <a:lvl5pPr>
              <a:defRPr>
                <a:latin typeface="Myriad Pro"/>
                <a:cs typeface="Myriad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6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5"/>
          </a:xfrm>
        </p:spPr>
        <p:txBody>
          <a:bodyPr>
            <a:noAutofit/>
          </a:bodyPr>
          <a:lstStyle>
            <a:lvl1pPr>
              <a:defRPr sz="2400" smtClean="0">
                <a:solidFill>
                  <a:srgbClr val="FFFFFF"/>
                </a:solidFill>
              </a:defRPr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yriad Pro"/>
                <a:cs typeface="Myriad Pro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>
            <a:lvl1pPr>
              <a:defRPr>
                <a:latin typeface="Myriad Pro"/>
                <a:cs typeface="Myriad Pro"/>
              </a:defRPr>
            </a:lvl1pPr>
            <a:lvl2pPr>
              <a:defRPr>
                <a:latin typeface="Myriad Pro"/>
                <a:cs typeface="Myriad Pro"/>
              </a:defRPr>
            </a:lvl2pPr>
            <a:lvl3pPr>
              <a:defRPr>
                <a:latin typeface="Myriad Pro"/>
                <a:cs typeface="Myriad Pro"/>
              </a:defRPr>
            </a:lvl3pPr>
            <a:lvl4pPr>
              <a:defRPr>
                <a:latin typeface="Myriad Pro"/>
                <a:cs typeface="Myriad Pro"/>
              </a:defRPr>
            </a:lvl4pPr>
            <a:lvl5pPr>
              <a:defRPr>
                <a:latin typeface="Myriad Pro"/>
                <a:cs typeface="Myriad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>
            <a:lvl1pPr>
              <a:defRPr>
                <a:latin typeface="Myriad Pro"/>
                <a:cs typeface="Myriad Pro"/>
              </a:defRPr>
            </a:lvl1pPr>
            <a:lvl2pPr>
              <a:defRPr>
                <a:latin typeface="Myriad Pro"/>
                <a:cs typeface="Myriad Pro"/>
              </a:defRPr>
            </a:lvl2pPr>
            <a:lvl3pPr>
              <a:defRPr>
                <a:latin typeface="Myriad Pro"/>
                <a:cs typeface="Myriad Pro"/>
              </a:defRPr>
            </a:lvl3pPr>
            <a:lvl4pPr>
              <a:defRPr>
                <a:latin typeface="Myriad Pro"/>
                <a:cs typeface="Myriad Pro"/>
              </a:defRPr>
            </a:lvl4pPr>
            <a:lvl5pPr>
              <a:defRPr>
                <a:latin typeface="Myriad Pro"/>
                <a:cs typeface="Myriad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>
            <a:lvl1pPr>
              <a:defRPr>
                <a:latin typeface="Myriad Pro"/>
                <a:cs typeface="Myriad Pro"/>
              </a:defRPr>
            </a:lvl1pPr>
            <a:lvl2pPr>
              <a:defRPr>
                <a:latin typeface="Myriad Pro"/>
                <a:cs typeface="Myriad Pro"/>
              </a:defRPr>
            </a:lvl2pPr>
            <a:lvl3pPr>
              <a:defRPr>
                <a:latin typeface="Myriad Pro"/>
                <a:cs typeface="Myriad Pro"/>
              </a:defRPr>
            </a:lvl3pPr>
            <a:lvl4pPr>
              <a:defRPr>
                <a:latin typeface="Myriad Pro"/>
                <a:cs typeface="Myriad Pro"/>
              </a:defRPr>
            </a:lvl4pPr>
            <a:lvl5pPr>
              <a:defRPr>
                <a:latin typeface="Myriad Pro"/>
                <a:cs typeface="Myriad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>
            <a:lvl1pPr>
              <a:defRPr>
                <a:latin typeface="Myriad Pro"/>
                <a:cs typeface="Myriad Pro"/>
              </a:defRPr>
            </a:lvl1pPr>
            <a:lvl2pPr>
              <a:defRPr>
                <a:latin typeface="Myriad Pro"/>
                <a:cs typeface="Myriad Pro"/>
              </a:defRPr>
            </a:lvl2pPr>
            <a:lvl3pPr>
              <a:defRPr>
                <a:latin typeface="Myriad Pro"/>
                <a:cs typeface="Myriad Pro"/>
              </a:defRPr>
            </a:lvl3pPr>
            <a:lvl4pPr>
              <a:defRPr>
                <a:latin typeface="Myriad Pro"/>
                <a:cs typeface="Myriad Pro"/>
              </a:defRPr>
            </a:lvl4pPr>
            <a:lvl5pPr>
              <a:defRPr>
                <a:latin typeface="Myriad Pro"/>
                <a:cs typeface="Myriad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12700" y="4572001"/>
            <a:ext cx="12192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6" name="Rectangle 8"/>
          <p:cNvSpPr/>
          <p:nvPr/>
        </p:nvSpPr>
        <p:spPr>
          <a:xfrm>
            <a:off x="-12699" y="4664075"/>
            <a:ext cx="1951567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7" name="Rectangle 9"/>
          <p:cNvSpPr/>
          <p:nvPr/>
        </p:nvSpPr>
        <p:spPr>
          <a:xfrm>
            <a:off x="2059517" y="4654550"/>
            <a:ext cx="10132483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8" name="Rectangle 10"/>
          <p:cNvSpPr/>
          <p:nvPr/>
        </p:nvSpPr>
        <p:spPr bwMode="white">
          <a:xfrm>
            <a:off x="1930401" y="1"/>
            <a:ext cx="133351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>
            <a:lvl1pPr>
              <a:defRPr/>
            </a:lvl1pPr>
          </a:lstStyle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1"/>
            <a:ext cx="1930400" cy="663575"/>
          </a:xfrm>
        </p:spPr>
        <p:txBody>
          <a:bodyPr rtlCol="0"/>
          <a:lstStyle>
            <a:lvl1pPr>
              <a:defRPr sz="2800" smtClean="0"/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401"/>
            <a:ext cx="6096000" cy="365125"/>
          </a:xfrm>
        </p:spPr>
        <p:txBody>
          <a:bodyPr rtlCol="0"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8128001" y="0"/>
            <a:ext cx="427567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5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6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1"/>
            <a:ext cx="2946400" cy="365125"/>
          </a:xfrm>
        </p:spPr>
        <p:txBody>
          <a:bodyPr/>
          <a:lstStyle>
            <a:lvl1pPr>
              <a:defRPr/>
            </a:lvl1pPr>
          </a:lstStyle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248401"/>
            <a:ext cx="743161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7"/>
            <a:ext cx="533400" cy="325967"/>
          </a:xfrm>
        </p:spPr>
        <p:txBody>
          <a:bodyPr/>
          <a:lstStyle>
            <a:lvl1pPr>
              <a:defRPr/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375A-EECF-AC4A-9997-00D00C8B65AD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6689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9506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293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1961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235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1" i="0" cap="none" baseline="0">
                <a:solidFill>
                  <a:schemeClr val="accent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1" i="0" kern="1200" cap="none" baseline="0" dirty="0">
                <a:solidFill>
                  <a:schemeClr val="accent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6669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2053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266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40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4352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061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375A-EECF-AC4A-9997-00D00C8B65AD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501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682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375A-EECF-AC4A-9997-00D00C8B65AD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879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375A-EECF-AC4A-9997-00D00C8B65AD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75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375A-EECF-AC4A-9997-00D00C8B65AD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833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375A-EECF-AC4A-9997-00D00C8B65AD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77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375A-EECF-AC4A-9997-00D00C8B65AD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8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9375A-EECF-AC4A-9997-00D00C8B65AD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55210-1050-5546-9F10-C922A94AA704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812800" y="228600"/>
            <a:ext cx="10871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817033" y="1600201"/>
            <a:ext cx="10871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fld id="{D2D9375A-EECF-AC4A-9997-00D00C8B65AD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787400" y="1279525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9"/>
            <a:ext cx="711200" cy="244475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b="1" smtClean="0">
                <a:solidFill>
                  <a:srgbClr val="FFFFFF"/>
                </a:solidFill>
                <a:latin typeface="+mn-lt"/>
              </a:defRPr>
            </a:lvl1pPr>
          </a:lstStyle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Myriad Pro"/>
          <a:ea typeface="+mj-ea"/>
          <a:cs typeface="Myriad Pro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9pPr>
    </p:titleStyle>
    <p:bodyStyle>
      <a:lvl1pPr marL="319088" indent="-319088" algn="l" rtl="0" eaLnBrk="1" fontAlgn="base" hangingPunct="1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900" kern="1200">
          <a:solidFill>
            <a:schemeClr val="tx1"/>
          </a:solidFill>
          <a:latin typeface="Myriad Pro"/>
          <a:ea typeface="+mn-ea"/>
          <a:cs typeface="Myriad Pro"/>
        </a:defRPr>
      </a:lvl1pPr>
      <a:lvl2pPr marL="639763" indent="-273050" algn="l" rtl="0" eaLnBrk="1" fontAlgn="base" hangingPunct="1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2600" kern="1200">
          <a:solidFill>
            <a:schemeClr val="tx1"/>
          </a:solidFill>
          <a:latin typeface="Myriad Pro"/>
          <a:ea typeface="+mn-ea"/>
          <a:cs typeface="Myriad Pro"/>
        </a:defRPr>
      </a:lvl2pPr>
      <a:lvl3pPr marL="914400" indent="-228600" algn="l" rtl="0" eaLnBrk="1" fontAlgn="base" hangingPunct="1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300" kern="1200">
          <a:solidFill>
            <a:schemeClr val="tx1"/>
          </a:solidFill>
          <a:latin typeface="Myriad Pro"/>
          <a:ea typeface="+mn-ea"/>
          <a:cs typeface="Myriad Pro"/>
        </a:defRPr>
      </a:lvl3pPr>
      <a:lvl4pPr marL="1371600" indent="-228600" algn="l" rtl="0" eaLnBrk="1" fontAlgn="base" hangingPunct="1">
        <a:spcBef>
          <a:spcPts val="400"/>
        </a:spcBef>
        <a:spcAft>
          <a:spcPct val="0"/>
        </a:spcAft>
        <a:buClr>
          <a:srgbClr val="E66C7D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Myriad Pro"/>
          <a:ea typeface="+mn-ea"/>
          <a:cs typeface="Myriad Pro"/>
        </a:defRPr>
      </a:lvl4pPr>
      <a:lvl5pPr marL="1828800" indent="-228600" algn="l" rtl="0" eaLnBrk="1" fontAlgn="base" hangingPunct="1">
        <a:spcBef>
          <a:spcPts val="400"/>
        </a:spcBef>
        <a:spcAft>
          <a:spcPct val="0"/>
        </a:spcAft>
        <a:buClr>
          <a:srgbClr val="6BB76D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Myriad Pro"/>
          <a:ea typeface="+mn-ea"/>
          <a:cs typeface="Myriad Pro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lumMod val="95000"/>
                    <a:lumOff val="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D2D9375A-EECF-AC4A-9997-00D00C8B65AD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lumMod val="95000"/>
                    <a:lumOff val="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72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b="0" i="0" kern="1200">
          <a:solidFill>
            <a:schemeClr val="tx1"/>
          </a:solidFill>
          <a:latin typeface="Helvetica Neue Thin" panose="020B0403020202020204" pitchFamily="34" charset="0"/>
          <a:ea typeface="Helvetica Neue Thin" panose="020B0403020202020204" pitchFamily="34" charset="0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b="0" i="0" kern="1200">
          <a:solidFill>
            <a:schemeClr val="tx1"/>
          </a:solidFill>
          <a:latin typeface="Helvetica Neue Thin" panose="020B0403020202020204" pitchFamily="34" charset="0"/>
          <a:ea typeface="Helvetica Neue Thin" panose="020B0403020202020204" pitchFamily="34" charset="0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b="0" i="0" kern="1200">
          <a:solidFill>
            <a:schemeClr val="tx1"/>
          </a:solidFill>
          <a:latin typeface="Helvetica Neue Thin" panose="020B0403020202020204" pitchFamily="34" charset="0"/>
          <a:ea typeface="Helvetica Neue Thin" panose="020B0403020202020204" pitchFamily="34" charset="0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b="0" i="0" kern="1200">
          <a:solidFill>
            <a:schemeClr val="tx1"/>
          </a:solidFill>
          <a:latin typeface="Helvetica Neue Thin" panose="020B0403020202020204" pitchFamily="34" charset="0"/>
          <a:ea typeface="Helvetica Neue Thin" panose="020B0403020202020204" pitchFamily="34" charset="0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b="0" i="0" kern="1200">
          <a:solidFill>
            <a:schemeClr val="tx1"/>
          </a:solidFill>
          <a:latin typeface="Helvetica Neue Thin" panose="020B0403020202020204" pitchFamily="34" charset="0"/>
          <a:ea typeface="Helvetica Neue Thin" panose="020B0403020202020204" pitchFamily="34" charset="0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burrelvannjr.com/docs/f_table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11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An</a:t>
            </a:r>
            <a:r>
              <a:rPr lang="en-US" dirty="0"/>
              <a:t>alysis </a:t>
            </a:r>
            <a:r>
              <a:rPr lang="en-US" dirty="0">
                <a:solidFill>
                  <a:schemeClr val="accent1"/>
                </a:solidFill>
              </a:rPr>
              <a:t>o</a:t>
            </a:r>
            <a:r>
              <a:rPr lang="en-US" dirty="0"/>
              <a:t>f </a:t>
            </a:r>
            <a:r>
              <a:rPr lang="en-US" dirty="0">
                <a:solidFill>
                  <a:schemeClr val="accent1"/>
                </a:solidFill>
              </a:rPr>
              <a:t>Va</a:t>
            </a:r>
            <a:r>
              <a:rPr lang="en-US" dirty="0"/>
              <a:t>riance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35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ANOVA (compared to </a:t>
            </a:r>
            <a:r>
              <a:rPr lang="en-US" i="1" dirty="0"/>
              <a:t>t</a:t>
            </a:r>
            <a:r>
              <a:rPr lang="en-US" dirty="0"/>
              <a:t>-test)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/>
              <a:t>Independent Samples T-test (</a:t>
            </a:r>
            <a:r>
              <a:rPr lang="en-US" i="1" dirty="0"/>
              <a:t>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Examines mean differences b/w (compares means of) </a:t>
            </a:r>
            <a:r>
              <a:rPr lang="en-US" b="1" u="sng" dirty="0"/>
              <a:t>two groups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Analysis of Variance / ANOVA (</a:t>
            </a:r>
            <a:r>
              <a:rPr lang="en-US" i="1" dirty="0"/>
              <a:t>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Examines mean differences b/w (compares means of) </a:t>
            </a:r>
            <a:r>
              <a:rPr lang="en-US" b="1" u="sng" dirty="0"/>
              <a:t>three or more groups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6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of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variation across all groups is divisible into two components</a:t>
            </a:r>
          </a:p>
          <a:p>
            <a:pPr marL="6858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Variation between groups</a:t>
            </a:r>
          </a:p>
          <a:p>
            <a:pPr lvl="2"/>
            <a:r>
              <a:rPr lang="en-US" dirty="0"/>
              <a:t>Deviation of group means from one another 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Variation within groups </a:t>
            </a:r>
          </a:p>
          <a:p>
            <a:pPr lvl="2"/>
            <a:r>
              <a:rPr lang="en-US" dirty="0"/>
              <a:t>Deviation of raw scores from their group mean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688" y="2868380"/>
            <a:ext cx="4276406" cy="1353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688" y="4685988"/>
            <a:ext cx="4276406" cy="138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6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of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Just like t-test…</a:t>
            </a:r>
          </a:p>
          <a:p>
            <a:pPr marL="685800" lvl="2" indent="0">
              <a:buNone/>
            </a:pPr>
            <a:endParaRPr lang="en-US" dirty="0"/>
          </a:p>
          <a:p>
            <a:pPr marL="685800" lvl="2" indent="0">
              <a:buNone/>
            </a:pPr>
            <a:endParaRPr lang="en-US" dirty="0"/>
          </a:p>
          <a:p>
            <a:pPr lvl="1"/>
            <a:r>
              <a:rPr lang="en-US" dirty="0"/>
              <a:t>Variation between groups</a:t>
            </a:r>
          </a:p>
          <a:p>
            <a:pPr lvl="2"/>
            <a:r>
              <a:rPr lang="en-US" dirty="0"/>
              <a:t>Deviation of group means from one another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Variation within groups </a:t>
            </a:r>
          </a:p>
          <a:p>
            <a:pPr lvl="2"/>
            <a:r>
              <a:rPr lang="en-US" dirty="0"/>
              <a:t>Deviation of raw scores from their group mean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i="1" dirty="0"/>
              <a:t>t</a:t>
            </a:r>
            <a:r>
              <a:rPr lang="en-US" dirty="0"/>
              <a:t> indicates the size of the difference </a:t>
            </a:r>
            <a:r>
              <a:rPr lang="en-US" i="1" u="sng" dirty="0"/>
              <a:t>between</a:t>
            </a:r>
            <a:r>
              <a:rPr lang="en-US" dirty="0"/>
              <a:t> groups relative to the size of the variation </a:t>
            </a:r>
            <a:r>
              <a:rPr lang="en-US" i="1" u="sng" dirty="0"/>
              <a:t>within</a:t>
            </a:r>
            <a:r>
              <a:rPr lang="en-US" dirty="0"/>
              <a:t> each group</a:t>
            </a:r>
          </a:p>
          <a:p>
            <a:pPr lvl="1"/>
            <a:r>
              <a:rPr lang="en-US" dirty="0"/>
              <a:t>Larger </a:t>
            </a:r>
            <a:r>
              <a:rPr lang="en-US" i="1" dirty="0"/>
              <a:t>t</a:t>
            </a:r>
            <a:r>
              <a:rPr lang="en-US" dirty="0"/>
              <a:t> means there is greater variation between groups, and increase the likelihood of rejecting the null hypothesis</a:t>
            </a:r>
          </a:p>
          <a:p>
            <a:pPr lvl="1"/>
            <a:r>
              <a:rPr lang="en-US" dirty="0"/>
              <a:t>Larger </a:t>
            </a:r>
            <a:r>
              <a:rPr lang="en-US" i="1" dirty="0"/>
              <a:t>t</a:t>
            </a:r>
            <a:r>
              <a:rPr lang="en-US" dirty="0"/>
              <a:t> means extreme group differences, beyond what expected by the null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9032FF-2DD6-674C-8706-0CD8D9CC4002}"/>
                  </a:ext>
                </a:extLst>
              </p:cNvPr>
              <p:cNvSpPr txBox="1"/>
              <p:nvPr/>
            </p:nvSpPr>
            <p:spPr>
              <a:xfrm>
                <a:off x="7288198" y="2985929"/>
                <a:ext cx="4853352" cy="2212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6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6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6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6000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60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0" i="1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6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6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6000" i="1" dirty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60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6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6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6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6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6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6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6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6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6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9032FF-2DD6-674C-8706-0CD8D9CC4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198" y="2985929"/>
                <a:ext cx="4853352" cy="2212272"/>
              </a:xfrm>
              <a:prstGeom prst="rect">
                <a:avLst/>
              </a:prstGeom>
              <a:blipFill>
                <a:blip r:embed="rId2"/>
                <a:stretch>
                  <a:fillRect l="-2350" b="-10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761198-94CA-6E4F-8460-E6D23FC25E42}"/>
              </a:ext>
            </a:extLst>
          </p:cNvPr>
          <p:cNvCxnSpPr>
            <a:cxnSpLocks/>
          </p:cNvCxnSpPr>
          <p:nvPr/>
        </p:nvCxnSpPr>
        <p:spPr>
          <a:xfrm flipV="1">
            <a:off x="4884234" y="3353563"/>
            <a:ext cx="3634192" cy="877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662739-269E-674B-A15E-ACE23486B6AC}"/>
              </a:ext>
            </a:extLst>
          </p:cNvPr>
          <p:cNvCxnSpPr>
            <a:cxnSpLocks/>
          </p:cNvCxnSpPr>
          <p:nvPr/>
        </p:nvCxnSpPr>
        <p:spPr>
          <a:xfrm>
            <a:off x="5419493" y="4297680"/>
            <a:ext cx="3389970" cy="5196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97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of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Much like t-ratio, we’re interested in variation between groups</a:t>
            </a:r>
          </a:p>
          <a:p>
            <a:pPr marL="685800" lvl="2" indent="0">
              <a:buNone/>
            </a:pPr>
            <a:endParaRPr lang="en-US" dirty="0"/>
          </a:p>
          <a:p>
            <a:pPr lvl="1"/>
            <a:r>
              <a:rPr lang="en-US" dirty="0"/>
              <a:t>Variation between groups</a:t>
            </a:r>
          </a:p>
          <a:p>
            <a:pPr lvl="2"/>
            <a:r>
              <a:rPr lang="en-US" dirty="0"/>
              <a:t>Deviation of group means from each other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Variation within groups </a:t>
            </a:r>
          </a:p>
          <a:p>
            <a:pPr lvl="2"/>
            <a:r>
              <a:rPr lang="en-US" dirty="0"/>
              <a:t>Deviation of raw scores from their group mean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128016" lvl="1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9032FF-2DD6-674C-8706-0CD8D9CC4002}"/>
                  </a:ext>
                </a:extLst>
              </p:cNvPr>
              <p:cNvSpPr txBox="1"/>
              <p:nvPr/>
            </p:nvSpPr>
            <p:spPr>
              <a:xfrm>
                <a:off x="5419493" y="2985929"/>
                <a:ext cx="6722057" cy="1820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dirty="0" smtClean="0">
                          <a:latin typeface="Cambria Math" panose="02040503050406030204" pitchFamily="18" charset="0"/>
                        </a:rPr>
                        <m:t>𝐴𝑁𝑂𝑉𝐴</m:t>
                      </m:r>
                      <m:r>
                        <a:rPr lang="en-US" sz="6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b="0" i="1" dirty="0" smtClean="0">
                              <a:latin typeface="Cambria Math" panose="02040503050406030204" pitchFamily="18" charset="0"/>
                            </a:rPr>
                            <m:t>𝐵𝑒𝑡𝑤𝑒𝑒𝑛</m:t>
                          </m:r>
                        </m:num>
                        <m:den>
                          <m:r>
                            <a:rPr lang="en-US" sz="6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𝑊𝑖𝑡h𝑖𝑛</m:t>
                          </m:r>
                        </m:den>
                      </m:f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9032FF-2DD6-674C-8706-0CD8D9CC4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493" y="2985929"/>
                <a:ext cx="6722057" cy="1820948"/>
              </a:xfrm>
              <a:prstGeom prst="rect">
                <a:avLst/>
              </a:prstGeom>
              <a:blipFill>
                <a:blip r:embed="rId2"/>
                <a:stretch>
                  <a:fillRect l="-1887" r="-169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761198-94CA-6E4F-8460-E6D23FC25E42}"/>
              </a:ext>
            </a:extLst>
          </p:cNvPr>
          <p:cNvCxnSpPr>
            <a:cxnSpLocks/>
          </p:cNvCxnSpPr>
          <p:nvPr/>
        </p:nvCxnSpPr>
        <p:spPr>
          <a:xfrm flipV="1">
            <a:off x="4884234" y="3353563"/>
            <a:ext cx="3634192" cy="877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662739-269E-674B-A15E-ACE23486B6AC}"/>
              </a:ext>
            </a:extLst>
          </p:cNvPr>
          <p:cNvCxnSpPr>
            <a:cxnSpLocks/>
          </p:cNvCxnSpPr>
          <p:nvPr/>
        </p:nvCxnSpPr>
        <p:spPr>
          <a:xfrm>
            <a:off x="5419493" y="4297680"/>
            <a:ext cx="3389970" cy="5196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27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of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Much like t-ratio, we’re interested in variation between groups</a:t>
            </a:r>
          </a:p>
          <a:p>
            <a:pPr marL="685800" lvl="2" indent="0">
              <a:buNone/>
            </a:pPr>
            <a:endParaRPr lang="en-US" dirty="0"/>
          </a:p>
          <a:p>
            <a:pPr marL="685800" lvl="2" indent="0">
              <a:buNone/>
            </a:pPr>
            <a:endParaRPr lang="en-US" dirty="0"/>
          </a:p>
          <a:p>
            <a:pPr lvl="1"/>
            <a:r>
              <a:rPr lang="en-US" dirty="0"/>
              <a:t>Variation between groups</a:t>
            </a:r>
          </a:p>
          <a:p>
            <a:pPr lvl="2"/>
            <a:r>
              <a:rPr lang="en-US" dirty="0"/>
              <a:t>Deviation of group means from each other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Variation within groups </a:t>
            </a:r>
          </a:p>
          <a:p>
            <a:pPr lvl="2"/>
            <a:r>
              <a:rPr lang="en-US" dirty="0"/>
              <a:t>Deviation of raw scores from their group mean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i="1" dirty="0"/>
              <a:t>F</a:t>
            </a:r>
            <a:r>
              <a:rPr lang="en-US" dirty="0"/>
              <a:t> indicates the size of the difference </a:t>
            </a:r>
            <a:r>
              <a:rPr lang="en-US" i="1" u="sng" dirty="0"/>
              <a:t>between</a:t>
            </a:r>
            <a:r>
              <a:rPr lang="en-US" dirty="0"/>
              <a:t> groups relative to the size of the variation </a:t>
            </a:r>
            <a:r>
              <a:rPr lang="en-US" i="1" u="sng" dirty="0"/>
              <a:t>within</a:t>
            </a:r>
            <a:r>
              <a:rPr lang="en-US" dirty="0"/>
              <a:t> each group</a:t>
            </a:r>
          </a:p>
          <a:p>
            <a:pPr lvl="1"/>
            <a:r>
              <a:rPr lang="en-US" dirty="0"/>
              <a:t>Larger </a:t>
            </a:r>
            <a:r>
              <a:rPr lang="en-US" i="1" dirty="0"/>
              <a:t>F</a:t>
            </a:r>
            <a:r>
              <a:rPr lang="en-US" dirty="0"/>
              <a:t> means there is greater variation between groups, and increase the likelihood of rejecting the null hypothesis</a:t>
            </a:r>
          </a:p>
          <a:p>
            <a:pPr lvl="1"/>
            <a:r>
              <a:rPr lang="en-US" dirty="0"/>
              <a:t>Larger </a:t>
            </a:r>
            <a:r>
              <a:rPr lang="en-US" i="1" dirty="0"/>
              <a:t>F</a:t>
            </a:r>
            <a:r>
              <a:rPr lang="en-US" dirty="0"/>
              <a:t> means extreme group differences, beyond what expected by the null hypothesis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9032FF-2DD6-674C-8706-0CD8D9CC4002}"/>
                  </a:ext>
                </a:extLst>
              </p:cNvPr>
              <p:cNvSpPr txBox="1"/>
              <p:nvPr/>
            </p:nvSpPr>
            <p:spPr>
              <a:xfrm>
                <a:off x="5419493" y="2985929"/>
                <a:ext cx="6722057" cy="1820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dirty="0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sz="6000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6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b="0" i="1" dirty="0" smtClean="0">
                              <a:latin typeface="Cambria Math" panose="02040503050406030204" pitchFamily="18" charset="0"/>
                            </a:rPr>
                            <m:t>𝐵𝑒𝑡𝑤𝑒𝑒𝑛</m:t>
                          </m:r>
                        </m:num>
                        <m:den>
                          <m:r>
                            <a:rPr lang="en-US" sz="6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𝑊𝑖𝑡h𝑖𝑛</m:t>
                          </m:r>
                        </m:den>
                      </m:f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9032FF-2DD6-674C-8706-0CD8D9CC4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493" y="2985929"/>
                <a:ext cx="6722057" cy="1820948"/>
              </a:xfrm>
              <a:prstGeom prst="rect">
                <a:avLst/>
              </a:prstGeom>
              <a:blipFill>
                <a:blip r:embed="rId2"/>
                <a:stretch>
                  <a:fillRect l="-3585" r="-169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761198-94CA-6E4F-8460-E6D23FC25E42}"/>
              </a:ext>
            </a:extLst>
          </p:cNvPr>
          <p:cNvCxnSpPr>
            <a:cxnSpLocks/>
          </p:cNvCxnSpPr>
          <p:nvPr/>
        </p:nvCxnSpPr>
        <p:spPr>
          <a:xfrm flipV="1">
            <a:off x="4884234" y="3353563"/>
            <a:ext cx="3634192" cy="877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662739-269E-674B-A15E-ACE23486B6AC}"/>
              </a:ext>
            </a:extLst>
          </p:cNvPr>
          <p:cNvCxnSpPr>
            <a:cxnSpLocks/>
          </p:cNvCxnSpPr>
          <p:nvPr/>
        </p:nvCxnSpPr>
        <p:spPr>
          <a:xfrm>
            <a:off x="5419493" y="4297680"/>
            <a:ext cx="3389970" cy="5196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72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One-way ANOVA </a:t>
            </a:r>
          </a:p>
          <a:p>
            <a:pPr lvl="1"/>
            <a:r>
              <a:rPr lang="en-US" dirty="0"/>
              <a:t>ANOVA with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 dependent </a:t>
            </a:r>
            <a:r>
              <a:rPr lang="en-US" dirty="0"/>
              <a:t>and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 independent </a:t>
            </a:r>
            <a:r>
              <a:rPr lang="en-US" dirty="0"/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403169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5142-41B3-C540-A3AA-6F43DD52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(Variable Types)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76819-41C8-4946-9913-4313738C6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IV: nominal, ordinal (e.g. categorical/discrete)</a:t>
            </a:r>
          </a:p>
          <a:p>
            <a:pPr lvl="1"/>
            <a:r>
              <a:rPr lang="en-US" dirty="0"/>
              <a:t>Grouping variable</a:t>
            </a:r>
          </a:p>
          <a:p>
            <a:pPr lvl="2"/>
            <a:r>
              <a:rPr lang="en-US" dirty="0"/>
              <a:t>Three or more groups/samples compared</a:t>
            </a:r>
          </a:p>
          <a:p>
            <a:r>
              <a:rPr lang="en-US" dirty="0"/>
              <a:t>DV: interval-ratio (e.g. continuous)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69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855D-5018-4F40-8685-28AEF82D1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(ASSUMPTIONS)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C357-FF49-E841-848C-C8549FC37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70916" lvl="1" indent="-342900">
              <a:buFont typeface="+mj-lt"/>
              <a:buAutoNum type="arabicPeriod"/>
            </a:pPr>
            <a:r>
              <a:rPr lang="en-US" dirty="0"/>
              <a:t>Independence of Observations</a:t>
            </a:r>
          </a:p>
          <a:p>
            <a:pPr lvl="2"/>
            <a:r>
              <a:rPr lang="en-US" dirty="0"/>
              <a:t>Groups are not related or dependent upon each other. Case can’t be in more than one group. No ties between observations</a:t>
            </a:r>
          </a:p>
          <a:p>
            <a:pPr marL="310896" lvl="2" indent="0">
              <a:buNone/>
            </a:pPr>
            <a:endParaRPr lang="en-US" dirty="0"/>
          </a:p>
          <a:p>
            <a:pPr marL="470916" lvl="1" indent="-342900">
              <a:buFont typeface="+mj-lt"/>
              <a:buAutoNum type="arabicPeriod"/>
            </a:pPr>
            <a:r>
              <a:rPr lang="en-US" dirty="0"/>
              <a:t>Equal Sample (Group) Sizes</a:t>
            </a:r>
          </a:p>
          <a:p>
            <a:pPr lvl="2"/>
            <a:r>
              <a:rPr lang="en-US" dirty="0"/>
              <a:t>The number of cases in each group should be relatively similar.</a:t>
            </a:r>
          </a:p>
          <a:p>
            <a:pPr marL="470916" lvl="1" indent="-342900">
              <a:buFont typeface="+mj-lt"/>
              <a:buAutoNum type="arabicPeriod"/>
            </a:pPr>
            <a:endParaRPr lang="en-US" dirty="0"/>
          </a:p>
          <a:p>
            <a:pPr marL="470916" lvl="1" indent="-342900">
              <a:buFont typeface="+mj-lt"/>
              <a:buAutoNum type="arabicPeriod"/>
            </a:pPr>
            <a:r>
              <a:rPr lang="en-US" dirty="0"/>
              <a:t>Homogeneity of Variance</a:t>
            </a:r>
          </a:p>
          <a:p>
            <a:pPr lvl="2"/>
            <a:r>
              <a:rPr lang="en-US" dirty="0"/>
              <a:t>Both groups have approximately equal variances (SD</a:t>
            </a:r>
            <a:r>
              <a:rPr lang="en-US" baseline="30000" dirty="0"/>
              <a:t>2</a:t>
            </a:r>
            <a:r>
              <a:rPr lang="en-US" dirty="0"/>
              <a:t>). The distributions (or spread) for the groups are approximately equal. Keppel &amp; </a:t>
            </a:r>
            <a:r>
              <a:rPr lang="en-US" dirty="0" err="1"/>
              <a:t>Zedeck</a:t>
            </a:r>
            <a:r>
              <a:rPr lang="en-US" dirty="0"/>
              <a:t> (1989) suggest that variance comparison should not exceed 10:1 ratio. </a:t>
            </a:r>
          </a:p>
          <a:p>
            <a:pPr lvl="3"/>
            <a:r>
              <a:rPr lang="en-US" dirty="0"/>
              <a:t>Examine variances/SD in summary table of output</a:t>
            </a:r>
          </a:p>
          <a:p>
            <a:pPr marL="470916" lvl="1" indent="-342900">
              <a:buFont typeface="+mj-lt"/>
              <a:buAutoNum type="arabicPeriod"/>
            </a:pPr>
            <a:endParaRPr lang="en-US" dirty="0"/>
          </a:p>
          <a:p>
            <a:pPr marL="470916" lvl="1" indent="-342900">
              <a:buFont typeface="+mj-lt"/>
              <a:buAutoNum type="arabicPeriod"/>
            </a:pPr>
            <a:r>
              <a:rPr lang="en-US" dirty="0"/>
              <a:t>Normality of Distribution</a:t>
            </a:r>
          </a:p>
          <a:p>
            <a:pPr lvl="2"/>
            <a:r>
              <a:rPr lang="en-US" dirty="0"/>
              <a:t>Distribution must be relatively normal</a:t>
            </a:r>
          </a:p>
          <a:p>
            <a:pPr lvl="3"/>
            <a:r>
              <a:rPr lang="en-US" dirty="0"/>
              <a:t>Visual inspection using</a:t>
            </a:r>
          </a:p>
          <a:p>
            <a:pPr lvl="4"/>
            <a:r>
              <a:rPr lang="en-US" dirty="0"/>
              <a:t>Histogram</a:t>
            </a:r>
          </a:p>
          <a:p>
            <a:pPr lvl="4"/>
            <a:r>
              <a:rPr lang="en-US" dirty="0"/>
              <a:t>Normality (Q-Q) plots</a:t>
            </a:r>
          </a:p>
          <a:p>
            <a:pPr lvl="4"/>
            <a:r>
              <a:rPr lang="en-US" dirty="0"/>
              <a:t>Box-and-Whiskers plots</a:t>
            </a:r>
          </a:p>
          <a:p>
            <a:pPr lvl="3"/>
            <a:r>
              <a:rPr lang="en-US" dirty="0"/>
              <a:t>If violated, use “</a:t>
            </a:r>
            <a:r>
              <a:rPr lang="en-US" u="sng" dirty="0"/>
              <a:t>unequal variances assumed</a:t>
            </a:r>
            <a:r>
              <a:rPr lang="en-US" dirty="0"/>
              <a:t>” formula, otherwise, use “equal variances assumed”</a:t>
            </a:r>
          </a:p>
        </p:txBody>
      </p:sp>
    </p:spTree>
    <p:extLst>
      <p:ext uri="{BB962C8B-B14F-4D97-AF65-F5344CB8AC3E}">
        <p14:creationId xmlns:p14="http://schemas.microsoft.com/office/powerpoint/2010/main" val="132517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ANOVA (Hypotheses)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H</a:t>
            </a:r>
            <a:r>
              <a:rPr lang="en-US" sz="2800" baseline="-25000" dirty="0"/>
              <a:t>0</a:t>
            </a:r>
            <a:r>
              <a:rPr lang="en-US" sz="2800" dirty="0"/>
              <a:t>: group means are equal</a:t>
            </a:r>
          </a:p>
          <a:p>
            <a:pPr lvl="1"/>
            <a:r>
              <a:rPr lang="en-US" sz="2500" dirty="0"/>
              <a:t>μ</a:t>
            </a:r>
            <a:r>
              <a:rPr lang="en-US" sz="2500" baseline="-25000" dirty="0"/>
              <a:t>1</a:t>
            </a:r>
            <a:r>
              <a:rPr lang="en-US" sz="2500" dirty="0"/>
              <a:t> = μ</a:t>
            </a:r>
            <a:r>
              <a:rPr lang="en-US" sz="2500" baseline="-25000" dirty="0"/>
              <a:t>2</a:t>
            </a:r>
            <a:r>
              <a:rPr lang="en-US" sz="2500" dirty="0"/>
              <a:t> = μ</a:t>
            </a:r>
            <a:r>
              <a:rPr lang="en-US" sz="2500" baseline="-25000" dirty="0"/>
              <a:t>3</a:t>
            </a:r>
            <a:r>
              <a:rPr lang="en-US" sz="2500" dirty="0"/>
              <a:t> = μ</a:t>
            </a:r>
            <a:r>
              <a:rPr lang="en-US" sz="2500" baseline="-25000" dirty="0"/>
              <a:t>4</a:t>
            </a:r>
            <a:r>
              <a:rPr lang="en-US" sz="2500" dirty="0"/>
              <a:t> </a:t>
            </a:r>
            <a:r>
              <a:rPr lang="is-IS" sz="2500" dirty="0"/>
              <a:t>… </a:t>
            </a:r>
          </a:p>
          <a:p>
            <a:pPr lvl="1"/>
            <a:endParaRPr lang="en-US" sz="2500" dirty="0"/>
          </a:p>
          <a:p>
            <a:r>
              <a:rPr lang="en-US" sz="2800" dirty="0"/>
              <a:t>H</a:t>
            </a:r>
            <a:r>
              <a:rPr lang="en-US" sz="2800" baseline="-25000" dirty="0"/>
              <a:t>1</a:t>
            </a:r>
            <a:r>
              <a:rPr lang="en-US" sz="2800" dirty="0"/>
              <a:t>: group means are not equal</a:t>
            </a:r>
          </a:p>
          <a:p>
            <a:pPr lvl="1"/>
            <a:r>
              <a:rPr lang="en-US" sz="2500" dirty="0"/>
              <a:t>μ</a:t>
            </a:r>
            <a:r>
              <a:rPr lang="en-US" sz="2500" baseline="-25000" dirty="0"/>
              <a:t>1</a:t>
            </a:r>
            <a:r>
              <a:rPr lang="en-US" sz="2500" dirty="0"/>
              <a:t> ≠ μ</a:t>
            </a:r>
            <a:r>
              <a:rPr lang="en-US" sz="2500" baseline="-25000" dirty="0"/>
              <a:t>2</a:t>
            </a:r>
            <a:r>
              <a:rPr lang="en-US" sz="2500" dirty="0"/>
              <a:t> ≠ μ</a:t>
            </a:r>
            <a:r>
              <a:rPr lang="en-US" sz="2500" baseline="-25000" dirty="0"/>
              <a:t>3</a:t>
            </a:r>
            <a:r>
              <a:rPr lang="en-US" sz="2500" dirty="0"/>
              <a:t> ≠ μ</a:t>
            </a:r>
            <a:r>
              <a:rPr lang="en-US" sz="2500" baseline="-25000" dirty="0"/>
              <a:t>4</a:t>
            </a:r>
            <a:r>
              <a:rPr lang="en-US" sz="2500" dirty="0"/>
              <a:t> </a:t>
            </a:r>
            <a:r>
              <a:rPr lang="is-IS" sz="2500" dirty="0"/>
              <a:t>… </a:t>
            </a:r>
            <a:endParaRPr lang="en-US" sz="2800" dirty="0"/>
          </a:p>
          <a:p>
            <a:endParaRPr lang="en-US" sz="2800" dirty="0"/>
          </a:p>
          <a:p>
            <a:r>
              <a:rPr lang="en-US" sz="2500" dirty="0"/>
              <a:t>Rejecting null means: </a:t>
            </a:r>
          </a:p>
          <a:p>
            <a:pPr lvl="1"/>
            <a:r>
              <a:rPr lang="en-US" sz="2500" dirty="0"/>
              <a:t>there is significant variation in group means</a:t>
            </a:r>
          </a:p>
          <a:p>
            <a:pPr lvl="1"/>
            <a:r>
              <a:rPr lang="en-US" sz="2500" i="1" dirty="0"/>
              <a:t>At least </a:t>
            </a:r>
            <a:r>
              <a:rPr lang="en-US" sz="2500" dirty="0"/>
              <a:t>one group mean is significantly different than the others</a:t>
            </a:r>
          </a:p>
          <a:p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4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</a:t>
            </a:r>
            <a:r>
              <a:rPr lang="en-US" dirty="0" err="1"/>
              <a:t>Anova</a:t>
            </a:r>
            <a:r>
              <a:rPr lang="en-US" dirty="0"/>
              <a:t> (</a:t>
            </a:r>
            <a:r>
              <a:rPr lang="en-US" i="1" dirty="0"/>
              <a:t>F 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compute variation </a:t>
            </a:r>
            <a:r>
              <a:rPr lang="en-US" u="sng" dirty="0"/>
              <a:t>between</a:t>
            </a:r>
            <a:r>
              <a:rPr lang="en-US" dirty="0"/>
              <a:t> and variation </a:t>
            </a:r>
            <a:r>
              <a:rPr lang="en-US" u="sng" dirty="0"/>
              <a:t>within</a:t>
            </a:r>
            <a:r>
              <a:rPr lang="en-US" dirty="0"/>
              <a:t>, we use the </a:t>
            </a:r>
            <a:r>
              <a:rPr lang="en-US" b="1" dirty="0"/>
              <a:t>sum of the squared deviations from the mean </a:t>
            </a:r>
            <a:r>
              <a:rPr lang="en-US" dirty="0"/>
              <a:t>(e.g. “</a:t>
            </a:r>
            <a:r>
              <a:rPr lang="en-US" b="1" u="sng" dirty="0"/>
              <a:t>Sum of Squares</a:t>
            </a:r>
            <a:r>
              <a:rPr lang="en-US" dirty="0"/>
              <a:t>”)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5ABF06-2D7A-F140-892E-7929849B175F}"/>
                  </a:ext>
                </a:extLst>
              </p:cNvPr>
              <p:cNvSpPr txBox="1"/>
              <p:nvPr/>
            </p:nvSpPr>
            <p:spPr>
              <a:xfrm>
                <a:off x="2523135" y="3643154"/>
                <a:ext cx="6722057" cy="1820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6000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6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b="0" i="1" dirty="0" smtClean="0">
                              <a:latin typeface="Cambria Math" panose="02040503050406030204" pitchFamily="18" charset="0"/>
                            </a:rPr>
                            <m:t>𝐵𝑒𝑡𝑤𝑒𝑒𝑛</m:t>
                          </m:r>
                        </m:num>
                        <m:den>
                          <m:r>
                            <a:rPr lang="en-US" sz="6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𝑊𝑖𝑡h𝑖𝑛</m:t>
                          </m:r>
                        </m:den>
                      </m:f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5ABF06-2D7A-F140-892E-7929849B1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135" y="3643154"/>
                <a:ext cx="6722057" cy="1820948"/>
              </a:xfrm>
              <a:prstGeom prst="rect">
                <a:avLst/>
              </a:prstGeom>
              <a:blipFill>
                <a:blip r:embed="rId3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23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see how </a:t>
            </a:r>
            <a:r>
              <a:rPr lang="en-US" b="1" u="sng" dirty="0"/>
              <a:t>racial categories</a:t>
            </a:r>
            <a:r>
              <a:rPr lang="en-US" b="1" dirty="0"/>
              <a:t> </a:t>
            </a:r>
            <a:r>
              <a:rPr lang="en-US" dirty="0"/>
              <a:t>(black, white, </a:t>
            </a:r>
            <a:r>
              <a:rPr lang="en-US" dirty="0" err="1"/>
              <a:t>latinx</a:t>
            </a:r>
            <a:r>
              <a:rPr lang="en-US" dirty="0"/>
              <a:t>, and other) </a:t>
            </a:r>
            <a:r>
              <a:rPr lang="en-US" b="1" u="sng" dirty="0"/>
              <a:t>differ in incomes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Examining mean differences b/w </a:t>
            </a:r>
            <a:r>
              <a:rPr lang="en-US" b="1" u="sng" dirty="0"/>
              <a:t>three (or more)</a:t>
            </a:r>
            <a:r>
              <a:rPr lang="en-US" dirty="0"/>
              <a:t> groups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48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</a:t>
            </a:r>
            <a:r>
              <a:rPr lang="en-US" dirty="0" err="1"/>
              <a:t>Anova</a:t>
            </a:r>
            <a:r>
              <a:rPr lang="en-US" dirty="0"/>
              <a:t> (</a:t>
            </a:r>
            <a:r>
              <a:rPr lang="en-US" i="1" dirty="0"/>
              <a:t>F 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685800" lvl="2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 charset="0"/>
                        </a:rPr>
                        <m:t>𝑆𝑆</m:t>
                      </m:r>
                      <m:r>
                        <a:rPr lang="en-US" sz="4800" b="0" i="1" baseline="-25000" smtClean="0">
                          <a:latin typeface="Cambria Math" charset="0"/>
                        </a:rPr>
                        <m:t>𝑤𝑖𝑡h𝑖𝑛</m:t>
                      </m:r>
                      <m:r>
                        <a:rPr lang="en-US" sz="4800" i="1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4800" i="1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sz="4800" i="1">
                                  <a:latin typeface="Cambria Math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4800" b="0" i="1" smtClean="0">
                                      <a:latin typeface="Cambria Math" charset="0"/>
                                    </a:rPr>
                                    <m:t>𝑔𝑟𝑜𝑢𝑝</m:t>
                                  </m:r>
                                </m:sub>
                              </m:sSub>
                              <m:r>
                                <a:rPr lang="en-US" sz="4800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4800" dirty="0"/>
              </a:p>
              <a:p>
                <a:pPr marL="275034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 charset="0"/>
                        </a:rPr>
                        <m:t>𝑆𝑆</m:t>
                      </m:r>
                      <m:r>
                        <a:rPr lang="en-US" sz="4800" i="1" baseline="-25000">
                          <a:latin typeface="Cambria Math" charset="0"/>
                        </a:rPr>
                        <m:t>𝑏𝑒𝑡𝑤𝑒𝑒𝑛</m:t>
                      </m:r>
                      <m:r>
                        <a:rPr lang="en-US" sz="4800" i="1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4800" i="1">
                              <a:latin typeface="Cambria Math" charset="0"/>
                            </a:rPr>
                            <m:t>𝑁</m:t>
                          </m:r>
                          <m:r>
                            <a:rPr lang="en-US" sz="4800" i="1" baseline="-25000">
                              <a:latin typeface="Cambria Math" charset="0"/>
                            </a:rPr>
                            <m:t>𝑔𝑟𝑜𝑢𝑝</m:t>
                          </m:r>
                          <m:sSup>
                            <m:sSup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8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4800" i="1" baseline="-25000">
                                  <a:latin typeface="Cambria Math" charset="0"/>
                                </a:rPr>
                                <m:t>𝑔𝑟𝑜𝑢𝑝</m:t>
                              </m:r>
                              <m:r>
                                <a:rPr lang="en-US" sz="4800" i="1">
                                  <a:latin typeface="Cambria Math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4800" i="1">
                                      <a:latin typeface="Cambria Math" charset="0"/>
                                    </a:rPr>
                                    <m:t>𝑡𝑜𝑡𝑎𝑙</m:t>
                                  </m:r>
                                </m:sub>
                              </m:sSub>
                              <m:r>
                                <a:rPr lang="en-US" sz="4800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4800" dirty="0"/>
              </a:p>
              <a:p>
                <a:pPr marL="275034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4800" i="1">
                        <a:latin typeface="Cambria Math" charset="0"/>
                      </a:rPr>
                      <m:t>𝑆𝑆</m:t>
                    </m:r>
                    <m:r>
                      <a:rPr lang="en-US" sz="4800" i="1" baseline="-25000">
                        <a:latin typeface="Cambria Math" charset="0"/>
                      </a:rPr>
                      <m:t>𝑡𝑜𝑡𝑎𝑙</m:t>
                    </m:r>
                    <m:r>
                      <a:rPr lang="en-US" sz="48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𝑆𝑆</m:t>
                        </m:r>
                      </m:e>
                      <m:sub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𝑏𝑒𝑡𝑤𝑒𝑒𝑛</m:t>
                        </m:r>
                      </m:sub>
                    </m:sSub>
                  </m:oMath>
                </a14:m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r>
                      <a:rPr lang="en-US" sz="4800"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𝑆𝑆</m:t>
                        </m:r>
                      </m:e>
                      <m:sub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𝑤𝑖𝑡h𝑖𝑛</m:t>
                        </m:r>
                      </m:sub>
                    </m:sSub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53628" b="-53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25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</a:t>
            </a:r>
            <a:r>
              <a:rPr lang="en-US" dirty="0" err="1"/>
              <a:t>Anova</a:t>
            </a:r>
            <a:r>
              <a:rPr lang="en-US" dirty="0"/>
              <a:t> (</a:t>
            </a:r>
            <a:r>
              <a:rPr lang="en-US" i="1" dirty="0"/>
              <a:t>F 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Within-Group Sum of Squares</a:t>
                </a:r>
              </a:p>
              <a:p>
                <a:pPr lvl="1"/>
                <a:r>
                  <a:rPr lang="en-US" dirty="0"/>
                  <a:t>The mean difference in scores within a single sample, then sums them up</a:t>
                </a:r>
              </a:p>
              <a:p>
                <a:pPr lvl="1"/>
                <a:r>
                  <a:rPr lang="en-US" dirty="0"/>
                  <a:t>Amount of unexplained variance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 charset="0"/>
                        </a:rPr>
                        <m:t>𝑆𝑆</m:t>
                      </m:r>
                      <m:r>
                        <a:rPr lang="en-US" sz="4800" b="0" i="1" baseline="-25000" smtClean="0">
                          <a:latin typeface="Cambria Math" charset="0"/>
                        </a:rPr>
                        <m:t>𝑤𝑖𝑡h𝑖𝑛</m:t>
                      </m:r>
                      <m:r>
                        <a:rPr lang="en-US" sz="4800" i="1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4800" i="1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sz="4800" i="1">
                                  <a:latin typeface="Cambria Math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4800" b="0" i="1" smtClean="0">
                                      <a:latin typeface="Cambria Math" charset="0"/>
                                    </a:rPr>
                                    <m:t>𝑔𝑟𝑜𝑢𝑝</m:t>
                                  </m:r>
                                </m:sub>
                              </m:sSub>
                              <m:r>
                                <a:rPr lang="en-US" sz="4800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4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4800" i="1">
                        <a:latin typeface="Cambria Math" charset="0"/>
                      </a:rPr>
                      <m:t>𝑆𝑆</m:t>
                    </m:r>
                    <m:r>
                      <a:rPr lang="en-US" sz="4800" i="1" baseline="-25000">
                        <a:latin typeface="Cambria Math" charset="0"/>
                      </a:rPr>
                      <m:t>𝑤𝑖𝑡h𝑖𝑛</m:t>
                    </m:r>
                    <m:r>
                      <a:rPr lang="en-US" sz="48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charset="0"/>
                      </a:rPr>
                      <m:t>𝑆𝑆</m:t>
                    </m:r>
                    <m:r>
                      <a:rPr lang="en-US" sz="4800" b="0" i="1" baseline="-25000" smtClean="0">
                        <a:latin typeface="Cambria Math" charset="0"/>
                      </a:rPr>
                      <m:t>𝑡𝑜𝑡𝑎𝑙</m:t>
                    </m:r>
                    <m:r>
                      <a:rPr lang="en-US" sz="4800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𝑆𝑆</m:t>
                        </m:r>
                      </m:e>
                      <m:sub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𝑏𝑒𝑡𝑤𝑒𝑒𝑛</m:t>
                        </m:r>
                      </m:sub>
                    </m:sSub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61" t="-35016" b="-68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08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</a:t>
            </a:r>
            <a:r>
              <a:rPr lang="en-US" dirty="0" err="1"/>
              <a:t>Anova</a:t>
            </a:r>
            <a:r>
              <a:rPr lang="en-US" dirty="0"/>
              <a:t> (</a:t>
            </a:r>
            <a:r>
              <a:rPr lang="en-US" i="1" dirty="0"/>
              <a:t>F 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Between-Group Sum of Squares</a:t>
                </a:r>
              </a:p>
              <a:p>
                <a:pPr lvl="1"/>
                <a:r>
                  <a:rPr lang="en-US" dirty="0"/>
                  <a:t>The mean difference between all groups</a:t>
                </a:r>
              </a:p>
              <a:p>
                <a:pPr lvl="1"/>
                <a:endParaRPr lang="en-US" dirty="0"/>
              </a:p>
              <a:p>
                <a:pPr marL="275034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charset="0"/>
                        </a:rPr>
                        <m:t>𝑆𝑆</m:t>
                      </m:r>
                      <m:r>
                        <a:rPr lang="en-US" sz="4000" b="0" i="1" baseline="-25000" smtClean="0">
                          <a:latin typeface="Cambria Math" charset="0"/>
                        </a:rPr>
                        <m:t>𝑏𝑒𝑡𝑤𝑒𝑒𝑛</m:t>
                      </m:r>
                      <m:r>
                        <a:rPr lang="en-US" sz="4000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sz="4000" b="0" i="1" baseline="-25000" smtClean="0">
                              <a:latin typeface="Cambria Math" charset="0"/>
                            </a:rPr>
                            <m:t>𝑔𝑟𝑜𝑢𝑝</m:t>
                          </m:r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40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4000" b="0" i="1" baseline="-25000" smtClean="0">
                                  <a:latin typeface="Cambria Math" charset="0"/>
                                </a:rPr>
                                <m:t>𝑔𝑟𝑜𝑢𝑝</m:t>
                              </m:r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charset="0"/>
                                    </a:rPr>
                                    <m:t>𝑡𝑜𝑡𝑎𝑙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4000" dirty="0"/>
              </a:p>
              <a:p>
                <a:pPr marL="275034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4000" i="1">
                        <a:latin typeface="Cambria Math" charset="0"/>
                      </a:rPr>
                      <m:t>𝑆𝑆</m:t>
                    </m:r>
                    <m:r>
                      <a:rPr lang="en-US" sz="4000" b="0" i="1" baseline="-25000" smtClean="0">
                        <a:latin typeface="Cambria Math" panose="02040503050406030204" pitchFamily="18" charset="0"/>
                      </a:rPr>
                      <m:t>𝑏𝑒𝑡𝑤𝑒𝑒</m:t>
                    </m:r>
                    <m:r>
                      <a:rPr lang="en-US" sz="4000" i="1" baseline="-25000">
                        <a:latin typeface="Cambria Math" charset="0"/>
                      </a:rPr>
                      <m:t>𝑛</m:t>
                    </m:r>
                    <m:r>
                      <a:rPr lang="en-US" sz="40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charset="0"/>
                      </a:rPr>
                      <m:t>𝑆𝑆</m:t>
                    </m:r>
                    <m:r>
                      <a:rPr lang="en-US" sz="4000" i="1" baseline="-25000">
                        <a:latin typeface="Cambria Math" charset="0"/>
                      </a:rPr>
                      <m:t>𝑡𝑜𝑡𝑎𝑙</m:t>
                    </m:r>
                    <m:r>
                      <a:rPr lang="en-US" sz="4000" i="1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𝑆𝑆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𝑖𝑡h𝑖𝑛</m:t>
                        </m:r>
                      </m:sub>
                    </m:sSub>
                  </m:oMath>
                </a14:m>
                <a:endParaRPr lang="en-US" sz="4000" dirty="0"/>
              </a:p>
              <a:p>
                <a:pPr marL="275034" lvl="1" indent="0">
                  <a:buNone/>
                </a:pPr>
                <a:endParaRPr lang="en-US" sz="4000" dirty="0"/>
              </a:p>
              <a:p>
                <a:pPr marL="51435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61" t="-32808" b="-35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77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</a:t>
            </a:r>
            <a:r>
              <a:rPr lang="en-US" dirty="0" err="1"/>
              <a:t>Anova</a:t>
            </a:r>
            <a:r>
              <a:rPr lang="en-US" dirty="0"/>
              <a:t> (</a:t>
            </a:r>
            <a:r>
              <a:rPr lang="en-US" i="1" dirty="0"/>
              <a:t>F 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Total Sum of Squares</a:t>
                </a:r>
              </a:p>
              <a:p>
                <a:pPr lvl="1"/>
                <a:r>
                  <a:rPr lang="en-US" dirty="0"/>
                  <a:t>Sum of the within and between sum of squares</a:t>
                </a:r>
              </a:p>
              <a:p>
                <a:pPr lvl="1"/>
                <a:r>
                  <a:rPr lang="en-US" dirty="0"/>
                  <a:t>Total variation in scores</a:t>
                </a:r>
              </a:p>
              <a:p>
                <a:pPr lvl="1"/>
                <a:endParaRPr lang="en-US" dirty="0"/>
              </a:p>
              <a:p>
                <a:pPr marL="514350" lvl="2" indent="0">
                  <a:buNone/>
                </a:pPr>
                <a:endParaRPr lang="en-US" dirty="0"/>
              </a:p>
              <a:p>
                <a:pPr marL="67866" lvl="1" indent="0" algn="ctr">
                  <a:spcBef>
                    <a:spcPts val="525"/>
                  </a:spcBef>
                  <a:buClr>
                    <a:schemeClr val="accent2"/>
                  </a:buClr>
                  <a:buSzPct val="6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 charset="0"/>
                        </a:rPr>
                        <m:t>𝑆𝑆</m:t>
                      </m:r>
                      <m:r>
                        <a:rPr lang="en-US" sz="4800" i="1" baseline="-25000">
                          <a:latin typeface="Cambria Math" charset="0"/>
                        </a:rPr>
                        <m:t>𝑡𝑜𝑡𝑎𝑙</m:t>
                      </m:r>
                      <m:r>
                        <a:rPr lang="en-US" sz="4800" i="1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4800" i="1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sz="4800" i="1">
                                  <a:latin typeface="Cambria Math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8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4800" i="1">
                                      <a:latin typeface="Cambria Math" charset="0"/>
                                    </a:rPr>
                                    <m:t>𝑡𝑜𝑡𝑎𝑙</m:t>
                                  </m:r>
                                </m:sub>
                              </m:sSub>
                              <m:r>
                                <a:rPr lang="en-US" sz="4800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8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4800" i="1" dirty="0">
                  <a:latin typeface="Cambria Math" charset="0"/>
                </a:endParaRPr>
              </a:p>
              <a:p>
                <a:pPr marL="67866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 charset="0"/>
                        </a:rPr>
                        <m:t>𝑆𝑆</m:t>
                      </m:r>
                      <m:r>
                        <a:rPr lang="en-US" sz="4800" i="1" baseline="-25000">
                          <a:latin typeface="Cambria Math" charset="0"/>
                        </a:rPr>
                        <m:t>𝑡𝑜𝑡𝑎𝑙</m:t>
                      </m:r>
                      <m:r>
                        <a:rPr lang="en-US" sz="4800" b="0" i="1" smtClean="0">
                          <a:latin typeface="Cambria Math" charset="0"/>
                        </a:rPr>
                        <m:t>=</m:t>
                      </m:r>
                      <m:r>
                        <a:rPr lang="en-US" sz="4800" b="0" i="0" smtClean="0">
                          <a:latin typeface="Cambria Math" charset="0"/>
                        </a:rPr>
                        <m:t> </m:t>
                      </m:r>
                      <m:r>
                        <a:rPr lang="en-US" sz="4800" i="1">
                          <a:latin typeface="Cambria Math" charset="0"/>
                        </a:rPr>
                        <m:t>𝑆𝑆</m:t>
                      </m:r>
                      <m:r>
                        <a:rPr lang="en-US" sz="4800" b="0" i="1" baseline="-25000" smtClean="0">
                          <a:latin typeface="Cambria Math" panose="02040503050406030204" pitchFamily="18" charset="0"/>
                        </a:rPr>
                        <m:t>𝑏𝑒𝑡𝑤𝑒𝑒</m:t>
                      </m:r>
                      <m:r>
                        <a:rPr lang="en-US" sz="4800" i="1" baseline="-25000">
                          <a:latin typeface="Cambria Math" charset="0"/>
                        </a:rPr>
                        <m:t>𝑛</m:t>
                      </m:r>
                      <m:r>
                        <a:rPr lang="en-US" sz="4800">
                          <a:latin typeface="Cambria Math" charset="0"/>
                        </a:rPr>
                        <m:t>+ </m:t>
                      </m:r>
                      <m:r>
                        <a:rPr lang="en-US" sz="4800" i="1">
                          <a:latin typeface="Cambria Math" charset="0"/>
                        </a:rPr>
                        <m:t>𝑆𝑆</m:t>
                      </m:r>
                      <m:r>
                        <a:rPr lang="en-US" sz="4800" i="1" baseline="-25000">
                          <a:latin typeface="Cambria Math" charset="0"/>
                        </a:rPr>
                        <m:t>𝑤𝑖𝑡h𝑖𝑛</m:t>
                      </m:r>
                    </m:oMath>
                  </m:oMathPara>
                </a14:m>
                <a:endParaRPr lang="en-US" sz="480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61" t="-30284" b="-7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8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</a:t>
            </a:r>
            <a:r>
              <a:rPr lang="en-US" dirty="0" err="1"/>
              <a:t>Anova</a:t>
            </a:r>
            <a:r>
              <a:rPr lang="en-US" dirty="0"/>
              <a:t> (</a:t>
            </a:r>
            <a:r>
              <a:rPr lang="en-US" i="1" dirty="0"/>
              <a:t>F 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Because Sum of Squares is a measure of variation, you may think that, to calculate F, you may want to do the following: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𝑏𝑒𝑡𝑤𝑒𝑒𝑛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𝑤𝑖𝑡h𝑖𝑛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36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63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</a:t>
            </a:r>
            <a:r>
              <a:rPr lang="en-US" dirty="0" err="1"/>
              <a:t>Anova</a:t>
            </a:r>
            <a:r>
              <a:rPr lang="en-US" dirty="0"/>
              <a:t> (</a:t>
            </a:r>
            <a:r>
              <a:rPr lang="en-US" i="1" dirty="0"/>
              <a:t>F 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But… </a:t>
            </a:r>
            <a:r>
              <a:rPr lang="en-US" b="1" u="sng" dirty="0"/>
              <a:t>Sum of Squares increases as sample size increases</a:t>
            </a:r>
            <a:r>
              <a:rPr lang="en-US" dirty="0"/>
              <a:t>, so number will be HUGE with increased numbers of cases</a:t>
            </a:r>
          </a:p>
          <a:p>
            <a:endParaRPr lang="en-US" dirty="0"/>
          </a:p>
          <a:p>
            <a:r>
              <a:rPr lang="en-US" dirty="0"/>
              <a:t>To fix, need to </a:t>
            </a:r>
            <a:r>
              <a:rPr lang="en-US" b="1" dirty="0"/>
              <a:t>adjust Sum of Squares </a:t>
            </a:r>
            <a:r>
              <a:rPr lang="en-US" dirty="0"/>
              <a:t>by controlling for the number of scores included in the calculations</a:t>
            </a:r>
          </a:p>
          <a:p>
            <a:pPr lvl="1"/>
            <a:r>
              <a:rPr lang="en-US" b="1" u="sng" dirty="0"/>
              <a:t>Divide each Sum of Squares by the degrees of freedom</a:t>
            </a:r>
          </a:p>
          <a:p>
            <a:pPr lvl="1"/>
            <a:endParaRPr lang="en-US" b="1" u="sng" dirty="0"/>
          </a:p>
          <a:p>
            <a:pPr lvl="1"/>
            <a:r>
              <a:rPr lang="en-US" dirty="0"/>
              <a:t>This is known as the </a:t>
            </a:r>
            <a:r>
              <a:rPr lang="en-US" b="1" u="sng" dirty="0"/>
              <a:t>Mean Square</a:t>
            </a:r>
          </a:p>
        </p:txBody>
      </p:sp>
    </p:spTree>
    <p:extLst>
      <p:ext uri="{BB962C8B-B14F-4D97-AF65-F5344CB8AC3E}">
        <p14:creationId xmlns:p14="http://schemas.microsoft.com/office/powerpoint/2010/main" val="161016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</a:t>
            </a:r>
            <a:r>
              <a:rPr lang="en-US" dirty="0" err="1"/>
              <a:t>Anova</a:t>
            </a:r>
            <a:r>
              <a:rPr lang="en-US" dirty="0"/>
              <a:t> (</a:t>
            </a:r>
            <a:r>
              <a:rPr lang="en-US" i="1" dirty="0"/>
              <a:t>F 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calculate </a:t>
                </a:r>
                <a:r>
                  <a:rPr lang="en-US" b="1" u="sng" dirty="0"/>
                  <a:t>Mean Square Between</a:t>
                </a:r>
                <a:r>
                  <a:rPr lang="en-US" dirty="0"/>
                  <a:t> and </a:t>
                </a:r>
                <a:r>
                  <a:rPr lang="en-US" b="1" u="sng" dirty="0"/>
                  <a:t>Mean Square Within</a:t>
                </a:r>
                <a:r>
                  <a:rPr lang="en-US" dirty="0"/>
                  <a:t>, we divide both by their respective </a:t>
                </a:r>
                <a:r>
                  <a:rPr lang="en-US" b="1" dirty="0"/>
                  <a:t>degrees of freedom</a:t>
                </a:r>
                <a:endParaRPr lang="en-US" dirty="0"/>
              </a:p>
              <a:p>
                <a:endParaRPr lang="en-US" b="1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𝑀𝑆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𝑏𝑒𝑡𝑤𝑒𝑒𝑛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𝑏𝑒𝑡𝑤𝑒𝑒𝑛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𝑑𝑓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𝑏𝑒𝑡𝑤𝑒𝑒𝑛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𝑀𝑆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𝑤𝑖𝑡h𝑖𝑛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𝑤𝑖𝑡h𝑖𝑛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𝑑𝑓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𝑤𝑖𝑡h𝑖𝑛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6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85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</a:t>
            </a:r>
            <a:r>
              <a:rPr lang="en-US" dirty="0" err="1"/>
              <a:t>Anova</a:t>
            </a:r>
            <a:r>
              <a:rPr lang="en-US" dirty="0"/>
              <a:t> (</a:t>
            </a:r>
            <a:r>
              <a:rPr lang="en-US" i="1" dirty="0"/>
              <a:t>F 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calculate </a:t>
                </a:r>
                <a:r>
                  <a:rPr lang="en-US" b="1" u="sng" dirty="0"/>
                  <a:t>degrees of freedom Between</a:t>
                </a:r>
                <a:r>
                  <a:rPr lang="en-US" dirty="0"/>
                  <a:t> and </a:t>
                </a:r>
                <a:r>
                  <a:rPr lang="en-US" b="1" u="sng" dirty="0"/>
                  <a:t>degrees of freedom Within</a:t>
                </a:r>
                <a:r>
                  <a:rPr lang="en-US" dirty="0"/>
                  <a:t>, we use a similar logic (e.g. n-1) for each, in the following calculations…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𝑑𝑓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𝑏𝑒𝑡𝑤𝑒𝑒𝑛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 −1</m:t>
                    </m:r>
                  </m:oMath>
                </a14:m>
                <a:r>
                  <a:rPr lang="en-US" dirty="0"/>
                  <a:t>     </a:t>
                </a:r>
              </a:p>
              <a:p>
                <a:pPr algn="ctr"/>
                <a:r>
                  <a:rPr lang="en-US" sz="1400" dirty="0"/>
                  <a:t>(k is number of groups)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𝑑𝑓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𝑤𝑖𝑡h𝑖𝑛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𝑡𝑜𝑡𝑎𝑙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−</m:t>
                    </m:r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6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79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</a:t>
            </a:r>
            <a:r>
              <a:rPr lang="en-US" dirty="0" err="1"/>
              <a:t>Anova</a:t>
            </a:r>
            <a:r>
              <a:rPr lang="en-US" dirty="0"/>
              <a:t> (</a:t>
            </a:r>
            <a:r>
              <a:rPr lang="en-US" i="1" dirty="0"/>
              <a:t>F 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𝑏𝑒𝑡𝑤𝑒𝑒𝑛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𝑏𝑒𝑡𝑤𝑒𝑒𝑛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𝑑𝑓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𝑏𝑒𝑡𝑤𝑒𝑒𝑛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𝑀𝑆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𝑤𝑖𝑡h𝑖𝑛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𝑤𝑖𝑡h𝑖𝑛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𝑑𝑓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𝑤𝑖𝑡h𝑖𝑛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𝑑𝑓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𝑏𝑒𝑡𝑤𝑒𝑒𝑛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 −1</m:t>
                    </m:r>
                  </m:oMath>
                </a14:m>
                <a:r>
                  <a:rPr lang="en-US" dirty="0"/>
                  <a:t>      where k is number of groups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𝑑𝑓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𝑤𝑖𝑡h𝑖𝑛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𝑡𝑜𝑡𝑎𝑙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−</m:t>
                    </m:r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75" t="-315" b="-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46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</a:t>
            </a:r>
            <a:r>
              <a:rPr lang="en-US" dirty="0" err="1"/>
              <a:t>Anova</a:t>
            </a:r>
            <a:r>
              <a:rPr lang="en-US" dirty="0"/>
              <a:t> (</a:t>
            </a:r>
            <a:r>
              <a:rPr lang="en-US" i="1" dirty="0"/>
              <a:t>F 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ANOVA statistic (</a:t>
                </a:r>
                <a:r>
                  <a:rPr lang="en-US" i="1" dirty="0"/>
                  <a:t>F</a:t>
                </a:r>
                <a:r>
                  <a:rPr lang="en-US" dirty="0"/>
                  <a:t>) is based on a ratio of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mean square between </a:t>
                </a:r>
                <a:r>
                  <a:rPr lang="en-US" dirty="0"/>
                  <a:t>divided by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mean square within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sz="4800" i="1" dirty="0"/>
                  <a:t>F</a:t>
                </a:r>
                <a:r>
                  <a:rPr lang="en-US" sz="4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latin typeface="Cambria Math" charset="0"/>
                              </a:rPr>
                              <m:t>𝑀𝑆</m:t>
                            </m:r>
                          </m:e>
                          <m:sub>
                            <m:r>
                              <a:rPr lang="en-US" sz="4800" b="0" i="1" smtClean="0">
                                <a:latin typeface="Cambria Math" charset="0"/>
                              </a:rPr>
                              <m:t>𝑏𝑒𝑡𝑤𝑒𝑒𝑛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4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latin typeface="Cambria Math" charset="0"/>
                              </a:rPr>
                              <m:t>𝑀𝑆</m:t>
                            </m:r>
                          </m:e>
                          <m:sub>
                            <m:r>
                              <a:rPr lang="en-US" sz="4800" b="0" i="1" smtClean="0">
                                <a:latin typeface="Cambria Math" charset="0"/>
                              </a:rPr>
                              <m:t>𝑤𝑖𝑡h𝑖𝑛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48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4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4800" i="1">
                                    <a:latin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4800" i="1">
                                    <a:latin typeface="Cambria Math" charset="0"/>
                                  </a:rPr>
                                  <m:t>𝑏𝑒𝑡𝑤𝑒𝑒𝑛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𝑑𝑓</m:t>
                                </m:r>
                              </m:e>
                              <m:sub>
                                <m:r>
                                  <a:rPr lang="en-US" sz="4800" i="1">
                                    <a:latin typeface="Cambria Math" charset="0"/>
                                  </a:rPr>
                                  <m:t>𝑏𝑒𝑡𝑤𝑒𝑒𝑛</m:t>
                                </m:r>
                              </m:sub>
                            </m:sSub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4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4800" i="1">
                                    <a:latin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4800" i="1">
                                    <a:latin typeface="Cambria Math" charset="0"/>
                                  </a:rPr>
                                  <m:t>𝑤𝑖𝑡h𝑖𝑛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𝑑𝑓</m:t>
                                </m:r>
                              </m:e>
                              <m:sub>
                                <m:r>
                                  <a:rPr lang="en-US" sz="4800" i="1">
                                    <a:latin typeface="Cambria Math" charset="0"/>
                                  </a:rPr>
                                  <m:t>𝑤𝑖𝑡h𝑖𝑛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sz="48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61" t="-2208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8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t</a:t>
            </a:r>
            <a:r>
              <a:rPr lang="en-US" dirty="0"/>
              <a:t>-test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Recall…</a:t>
            </a:r>
          </a:p>
          <a:p>
            <a:pPr lvl="1"/>
            <a:r>
              <a:rPr lang="en-US" i="1" dirty="0"/>
              <a:t>t</a:t>
            </a:r>
            <a:r>
              <a:rPr lang="en-US" dirty="0"/>
              <a:t>-Test examines </a:t>
            </a:r>
            <a:r>
              <a:rPr lang="en-US" i="1" u="sng" dirty="0"/>
              <a:t>mean differences</a:t>
            </a:r>
            <a:r>
              <a:rPr lang="en-US" dirty="0"/>
              <a:t> between </a:t>
            </a:r>
            <a:r>
              <a:rPr lang="en-US" i="1" u="sng" dirty="0"/>
              <a:t>two groups</a:t>
            </a:r>
            <a:r>
              <a:rPr lang="en-US" dirty="0"/>
              <a:t>   </a:t>
            </a:r>
          </a:p>
          <a:p>
            <a:pPr lvl="2"/>
            <a:r>
              <a:rPr lang="en-US" dirty="0"/>
              <a:t>Compares </a:t>
            </a:r>
            <a:r>
              <a:rPr lang="en-US" u="sng" dirty="0"/>
              <a:t>group 1’s mean</a:t>
            </a:r>
            <a:r>
              <a:rPr lang="en-US" dirty="0"/>
              <a:t> to </a:t>
            </a:r>
            <a:r>
              <a:rPr lang="en-US" u="sng" dirty="0"/>
              <a:t>group 2’s mean</a:t>
            </a:r>
            <a:r>
              <a:rPr lang="en-US" dirty="0"/>
              <a:t>    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93550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2CDA-BD97-B544-AD38-71F9F49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</a:t>
            </a:r>
            <a:r>
              <a:rPr lang="en-US" dirty="0"/>
              <a:t>-Test and the </a:t>
            </a:r>
            <a:r>
              <a:rPr lang="en-US" i="1" dirty="0"/>
              <a:t>F</a:t>
            </a:r>
            <a:r>
              <a:rPr lang="en-US" dirty="0"/>
              <a:t>-distribution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</a:t>
                </a:r>
                <a:r>
                  <a:rPr lang="en-US" u="sng" dirty="0"/>
                  <a:t>F-distribution has multiple curves</a:t>
                </a:r>
              </a:p>
              <a:p>
                <a:pPr lvl="1"/>
                <a:r>
                  <a:rPr lang="en-US" dirty="0"/>
                  <a:t>Each curve based on </a:t>
                </a:r>
                <a:r>
                  <a:rPr lang="en-US" u="sng" dirty="0"/>
                  <a:t>sample size</a:t>
                </a:r>
                <a:r>
                  <a:rPr lang="en-US" dirty="0"/>
                  <a:t> or </a:t>
                </a:r>
                <a:r>
                  <a:rPr lang="en-US" u="sng" dirty="0"/>
                  <a:t>degrees of freedom</a:t>
                </a:r>
              </a:p>
              <a:p>
                <a:endParaRPr lang="en-US" i="1" dirty="0"/>
              </a:p>
              <a:p>
                <a:r>
                  <a:rPr lang="en-US" sz="2400" i="1" dirty="0"/>
                  <a:t>F</a:t>
                </a:r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𝑀𝑆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𝑏𝑒𝑡𝑤𝑒𝑒𝑛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𝑀𝑆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𝑤𝑖𝑡h𝑖𝑛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𝑑𝑓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𝑏𝑒𝑡𝑤𝑒𝑒𝑛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 −1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𝑑𝑓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𝑤𝑖𝑡h𝑖𝑛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𝑡𝑜𝑡𝑎𝑙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−</m:t>
                    </m:r>
                    <m:r>
                      <a:rPr lang="en-US" i="1">
                        <a:latin typeface="Cambria Math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75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5F37BD0-30F9-0640-8B81-25544ADAC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164" y="3170428"/>
            <a:ext cx="5029201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2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itchFamily="34" charset="-128"/>
              </a:rPr>
              <a:t>Hypothesis Testing with ANOVA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variation (difference) between group means “extremely” distinct from what is expected by chance/the null hypothesis?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94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2CDA-BD97-B544-AD38-71F9F49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</a:t>
            </a:r>
            <a:r>
              <a:rPr lang="en-US" i="1" dirty="0"/>
              <a:t>F</a:t>
            </a:r>
            <a:r>
              <a:rPr lang="en-US" dirty="0"/>
              <a:t> extreme?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Recall the </a:t>
                </a:r>
                <a:r>
                  <a:rPr lang="en-US" i="1" dirty="0"/>
                  <a:t>t</a:t>
                </a:r>
                <a:r>
                  <a:rPr lang="en-US" dirty="0"/>
                  <a:t>-Test:</a:t>
                </a:r>
              </a:p>
              <a:p>
                <a:pPr lvl="1"/>
                <a:r>
                  <a:rPr lang="en-US" dirty="0"/>
                  <a:t>If | </a:t>
                </a:r>
                <a:r>
                  <a:rPr lang="en-US" i="1" dirty="0" err="1"/>
                  <a:t>t</a:t>
                </a:r>
                <a:r>
                  <a:rPr lang="en-US" baseline="-25000" dirty="0" err="1"/>
                  <a:t>obtained</a:t>
                </a:r>
                <a:r>
                  <a:rPr lang="en-US" dirty="0"/>
                  <a:t> |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   | </a:t>
                </a:r>
                <a:r>
                  <a:rPr lang="en-US" i="1" dirty="0" err="1"/>
                  <a:t>t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 |  , then…</a:t>
                </a:r>
              </a:p>
              <a:p>
                <a:pPr lvl="2"/>
                <a:r>
                  <a:rPr lang="en-US" dirty="0"/>
                  <a:t>Difference between mean of group 1 and mean of group 2 is so extreme that we can’t blame it on sampling error, therefore… H</a:t>
                </a:r>
                <a:r>
                  <a:rPr lang="en-US" baseline="-25000" dirty="0"/>
                  <a:t>0</a:t>
                </a:r>
                <a:r>
                  <a:rPr lang="en-US" dirty="0"/>
                  <a:t> is probably not true, so…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i="1" dirty="0" err="1"/>
                  <a:t>t</a:t>
                </a:r>
                <a:r>
                  <a:rPr lang="en-US" baseline="-25000" dirty="0" err="1"/>
                  <a:t>obtained</a:t>
                </a:r>
                <a:r>
                  <a:rPr lang="en-US" dirty="0"/>
                  <a:t> is in rejection region</a:t>
                </a:r>
              </a:p>
              <a:p>
                <a:pPr lvl="2"/>
                <a:r>
                  <a:rPr lang="en-US" dirty="0"/>
                  <a:t>Reject H</a:t>
                </a:r>
                <a:r>
                  <a:rPr lang="en-US" baseline="-25000" dirty="0"/>
                  <a:t>0</a:t>
                </a:r>
                <a:endParaRPr lang="en-US" dirty="0"/>
              </a:p>
              <a:p>
                <a:pPr lvl="2"/>
                <a:r>
                  <a:rPr lang="en-US" i="1" dirty="0"/>
                  <a:t>p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Statistically significant difference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 r="-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411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2CDA-BD97-B544-AD38-71F9F49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</a:t>
            </a:r>
            <a:r>
              <a:rPr lang="en-US" i="1" dirty="0"/>
              <a:t>F</a:t>
            </a:r>
            <a:r>
              <a:rPr lang="en-US" dirty="0"/>
              <a:t> extreme?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Similar for </a:t>
                </a:r>
                <a:r>
                  <a:rPr lang="en-US" i="1" dirty="0"/>
                  <a:t>F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If | </a:t>
                </a:r>
                <a:r>
                  <a:rPr lang="en-US" i="1" dirty="0" err="1"/>
                  <a:t>F</a:t>
                </a:r>
                <a:r>
                  <a:rPr lang="en-US" baseline="-25000" dirty="0" err="1"/>
                  <a:t>obtained</a:t>
                </a:r>
                <a:r>
                  <a:rPr lang="en-US" dirty="0"/>
                  <a:t> |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   | </a:t>
                </a:r>
                <a:r>
                  <a:rPr lang="en-US" i="1" dirty="0" err="1"/>
                  <a:t>F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 |  , then…</a:t>
                </a:r>
              </a:p>
              <a:p>
                <a:pPr lvl="2"/>
                <a:r>
                  <a:rPr lang="en-US" dirty="0"/>
                  <a:t>Overall differences between group means is so extreme that we can’t blame it on sampling error, therefore… H</a:t>
                </a:r>
                <a:r>
                  <a:rPr lang="en-US" baseline="-25000" dirty="0"/>
                  <a:t>0</a:t>
                </a:r>
                <a:r>
                  <a:rPr lang="en-US" dirty="0"/>
                  <a:t> is probably not true, so…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i="1" dirty="0" err="1"/>
                  <a:t>F</a:t>
                </a:r>
                <a:r>
                  <a:rPr lang="en-US" baseline="-25000" dirty="0" err="1"/>
                  <a:t>obtained</a:t>
                </a:r>
                <a:r>
                  <a:rPr lang="en-US" dirty="0"/>
                  <a:t> is in rejection region</a:t>
                </a:r>
              </a:p>
              <a:p>
                <a:pPr lvl="2"/>
                <a:r>
                  <a:rPr lang="en-US" dirty="0"/>
                  <a:t>Reject H</a:t>
                </a:r>
                <a:r>
                  <a:rPr lang="en-US" baseline="-25000" dirty="0"/>
                  <a:t>0</a:t>
                </a:r>
                <a:endParaRPr lang="en-US" dirty="0"/>
              </a:p>
              <a:p>
                <a:pPr lvl="2"/>
                <a:r>
                  <a:rPr lang="en-US" i="1" dirty="0"/>
                  <a:t>p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Statistically significant difference between group means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50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2CDA-BD97-B544-AD38-71F9F49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</a:t>
            </a:r>
            <a:r>
              <a:rPr lang="en-US" i="1" dirty="0"/>
              <a:t>F</a:t>
            </a:r>
            <a:r>
              <a:rPr lang="en-US" dirty="0"/>
              <a:t> extreme?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But because we square the differences, we only have positive values…</a:t>
                </a:r>
              </a:p>
              <a:p>
                <a:pPr lvl="1"/>
                <a:r>
                  <a:rPr lang="en-US" dirty="0"/>
                  <a:t>If  </a:t>
                </a:r>
                <a:r>
                  <a:rPr lang="en-US" i="1" dirty="0" err="1"/>
                  <a:t>F</a:t>
                </a:r>
                <a:r>
                  <a:rPr lang="en-US" baseline="-25000" dirty="0" err="1"/>
                  <a:t>obtained</a:t>
                </a: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  </a:t>
                </a:r>
                <a:r>
                  <a:rPr lang="en-US" i="1" dirty="0" err="1"/>
                  <a:t>F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 , then…</a:t>
                </a:r>
              </a:p>
              <a:p>
                <a:pPr lvl="2"/>
                <a:r>
                  <a:rPr lang="en-US" dirty="0"/>
                  <a:t>Overall differences between group means is so extreme that we can’t blame it on sampling error, therefore… H</a:t>
                </a:r>
                <a:r>
                  <a:rPr lang="en-US" baseline="-25000" dirty="0"/>
                  <a:t>0</a:t>
                </a:r>
                <a:r>
                  <a:rPr lang="en-US" dirty="0"/>
                  <a:t> is probably not true, so…</a:t>
                </a:r>
              </a:p>
              <a:p>
                <a:pPr lvl="2"/>
                <a:endParaRPr lang="en-US" dirty="0"/>
              </a:p>
              <a:p>
                <a:pPr lvl="2"/>
                <a:r>
                  <a:rPr lang="en-US" i="1" dirty="0" err="1"/>
                  <a:t>F</a:t>
                </a:r>
                <a:r>
                  <a:rPr lang="en-US" baseline="-25000" dirty="0" err="1"/>
                  <a:t>obtained</a:t>
                </a:r>
                <a:r>
                  <a:rPr lang="en-US" dirty="0"/>
                  <a:t> is in rejection region</a:t>
                </a:r>
              </a:p>
              <a:p>
                <a:pPr lvl="2"/>
                <a:r>
                  <a:rPr lang="en-US" dirty="0"/>
                  <a:t>Reject H</a:t>
                </a:r>
                <a:r>
                  <a:rPr lang="en-US" baseline="-25000" dirty="0"/>
                  <a:t>0</a:t>
                </a:r>
                <a:endParaRPr lang="en-US" dirty="0"/>
              </a:p>
              <a:p>
                <a:pPr lvl="2"/>
                <a:r>
                  <a:rPr lang="en-US" i="1" dirty="0"/>
                  <a:t>p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Statistically significant difference between group means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6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728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2CDA-BD97-B544-AD38-71F9F49A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</a:t>
            </a:r>
            <a:r>
              <a:rPr lang="en-US" i="1" dirty="0"/>
              <a:t>F</a:t>
            </a:r>
            <a:r>
              <a:rPr lang="en-US" dirty="0"/>
              <a:t> extreme?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i="1" dirty="0"/>
                  <a:t>F</a:t>
                </a:r>
                <a:r>
                  <a:rPr lang="en-US" dirty="0"/>
                  <a:t> has multiple distributions, based on two </a:t>
                </a:r>
                <a:r>
                  <a:rPr lang="en-US" i="1" dirty="0" err="1"/>
                  <a:t>df</a:t>
                </a:r>
                <a:r>
                  <a:rPr lang="en-US" dirty="0" err="1"/>
                  <a:t>s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We must refer to a table (</a:t>
                </a:r>
                <a:r>
                  <a:rPr lang="en-US" dirty="0">
                    <a:solidFill>
                      <a:schemeClr val="accent1"/>
                    </a:solidFill>
                    <a:hlinkClick r:id="rId3"/>
                  </a:rPr>
                  <a:t>Appendix </a:t>
                </a:r>
                <a:r>
                  <a:rPr lang="en-US" i="1" dirty="0">
                    <a:solidFill>
                      <a:schemeClr val="accent1"/>
                    </a:solidFill>
                    <a:hlinkClick r:id="rId3"/>
                  </a:rPr>
                  <a:t>F</a:t>
                </a:r>
                <a:r>
                  <a:rPr lang="en-US" dirty="0"/>
                  <a:t>) to figure out what </a:t>
                </a:r>
                <a:r>
                  <a:rPr lang="en-US" i="1" dirty="0" err="1"/>
                  <a:t>F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 is.</a:t>
                </a:r>
              </a:p>
              <a:p>
                <a:pPr lvl="2"/>
                <a:r>
                  <a:rPr lang="en-US" dirty="0"/>
                  <a:t>Because of SS, F will always be positive</a:t>
                </a:r>
              </a:p>
              <a:p>
                <a:pPr lvl="3"/>
                <a:r>
                  <a:rPr lang="en-US" dirty="0"/>
                  <a:t>Thus, distribution only has one-tail</a:t>
                </a:r>
              </a:p>
              <a:p>
                <a:pPr lvl="2"/>
                <a:r>
                  <a:rPr lang="en-US" dirty="0"/>
                  <a:t>Your </a:t>
                </a:r>
                <a14:m>
                  <m:oMath xmlns:m="http://schemas.openxmlformats.org/officeDocument/2006/math">
                    <m:r>
                      <a:rPr lang="en-US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i="1" u="sng" dirty="0"/>
                  <a:t> </a:t>
                </a:r>
              </a:p>
              <a:p>
                <a:pPr lvl="2"/>
                <a:r>
                  <a:rPr lang="en-US" dirty="0"/>
                  <a:t>Your </a:t>
                </a:r>
                <a:r>
                  <a:rPr lang="en-US" i="1" u="sng" dirty="0" err="1"/>
                  <a:t>df</a:t>
                </a:r>
                <a:r>
                  <a:rPr lang="en-US" u="sng" baseline="-25000" dirty="0" err="1"/>
                  <a:t>between</a:t>
                </a:r>
                <a:r>
                  <a:rPr lang="en-US" baseline="-25000" dirty="0"/>
                  <a:t> </a:t>
                </a:r>
                <a:r>
                  <a:rPr lang="en-US" dirty="0"/>
                  <a:t>and </a:t>
                </a:r>
                <a:r>
                  <a:rPr lang="en-US" i="1" u="sng" dirty="0" err="1"/>
                  <a:t>df</a:t>
                </a:r>
                <a:r>
                  <a:rPr lang="en-US" u="sng" baseline="-25000" dirty="0" err="1"/>
                  <a:t>within</a:t>
                </a:r>
                <a:endParaRPr lang="en-US" u="sng" baseline="-25000" dirty="0"/>
              </a:p>
              <a:p>
                <a:pPr lvl="2"/>
                <a:endParaRPr lang="en-US" i="1" dirty="0"/>
              </a:p>
              <a:p>
                <a:pPr lvl="1"/>
                <a:r>
                  <a:rPr lang="en-US" dirty="0"/>
                  <a:t>Then, evaluate to see if </a:t>
                </a:r>
                <a:r>
                  <a:rPr lang="en-US" i="1" dirty="0"/>
                  <a:t>F</a:t>
                </a:r>
                <a:r>
                  <a:rPr lang="en-US" baseline="-25000" dirty="0" err="1"/>
                  <a:t>obtained</a:t>
                </a: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  </a:t>
                </a:r>
                <a:r>
                  <a:rPr lang="en-US" i="1" dirty="0" err="1"/>
                  <a:t>F</a:t>
                </a:r>
                <a:r>
                  <a:rPr lang="en-US" baseline="-25000" dirty="0" err="1"/>
                  <a:t>critical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EC3A7-308A-AE47-8F34-FF8E65C07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6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991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</a:t>
            </a:r>
            <a:r>
              <a:rPr lang="en-US" i="1" dirty="0"/>
              <a:t>F</a:t>
            </a:r>
            <a:r>
              <a:rPr lang="en-US" dirty="0"/>
              <a:t> extreme?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Choose a table to use in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Appendix F </a:t>
            </a:r>
            <a:r>
              <a:rPr lang="en-US" sz="2800" dirty="0"/>
              <a:t>based on our alpha level (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α = .05 </a:t>
            </a:r>
            <a:r>
              <a:rPr lang="en-US" sz="2800" dirty="0"/>
              <a:t>or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α = .01</a:t>
            </a:r>
            <a:r>
              <a:rPr lang="en-US" sz="2800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Select 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column associated with our </a:t>
            </a:r>
            <a:r>
              <a:rPr lang="en-US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df</a:t>
            </a:r>
            <a:r>
              <a:rPr lang="en-US" baseline="-25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between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(numerator) </a:t>
            </a:r>
            <a:r>
              <a:rPr lang="en-US" dirty="0"/>
              <a:t>value and 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row associated with our </a:t>
            </a:r>
            <a:r>
              <a:rPr lang="en-US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df</a:t>
            </a:r>
            <a:r>
              <a:rPr lang="en-US" baseline="-25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within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(denominator)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value, we find the value that intersects both. 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This is our critical F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If our obtained F is larger than the critical F, we know our obtained F is significant (at least at the table’s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α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level, or p=.05)</a:t>
            </a:r>
          </a:p>
        </p:txBody>
      </p:sp>
    </p:spTree>
    <p:extLst>
      <p:ext uri="{BB962C8B-B14F-4D97-AF65-F5344CB8AC3E}">
        <p14:creationId xmlns:p14="http://schemas.microsoft.com/office/powerpoint/2010/main" val="161748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ANOVA (</a:t>
            </a:r>
            <a:r>
              <a:rPr lang="en-US" i="1" dirty="0"/>
              <a:t>F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 </a:t>
            </a:r>
          </a:p>
          <a:p>
            <a:pPr lvl="1"/>
            <a:r>
              <a:rPr lang="en-US" dirty="0"/>
              <a:t>The test used</a:t>
            </a:r>
          </a:p>
          <a:p>
            <a:pPr lvl="1"/>
            <a:r>
              <a:rPr lang="en-US" dirty="0"/>
              <a:t>If you reject or fail to reject the null hypothesis</a:t>
            </a:r>
          </a:p>
          <a:p>
            <a:pPr lvl="1"/>
            <a:r>
              <a:rPr lang="en-US" dirty="0"/>
              <a:t>The variables used in the analysis</a:t>
            </a:r>
          </a:p>
          <a:p>
            <a:pPr lvl="1"/>
            <a:r>
              <a:rPr lang="en-US" dirty="0"/>
              <a:t>The degrees of freedom, calculated value of the test, and p-value</a:t>
            </a:r>
          </a:p>
          <a:p>
            <a:pPr lvl="2"/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u="sng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df</a:t>
            </a:r>
            <a:r>
              <a:rPr lang="en-US" u="sng" baseline="-25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between</a:t>
            </a:r>
            <a:r>
              <a:rPr lang="en-US" u="sng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i="1" u="sng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df</a:t>
            </a:r>
            <a:r>
              <a:rPr lang="en-US" u="sng" baseline="-25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within</a:t>
            </a:r>
            <a:r>
              <a:rPr lang="en-US" dirty="0"/>
              <a:t>) = </a:t>
            </a:r>
            <a:r>
              <a:rPr lang="en-US" b="1" u="sng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  <a:r>
              <a:rPr lang="en-US" b="1" u="sng" baseline="-25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obtained</a:t>
            </a:r>
            <a:r>
              <a:rPr lang="en-US" dirty="0"/>
              <a:t>, </a:t>
            </a:r>
            <a:r>
              <a:rPr lang="en-US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p-value</a:t>
            </a:r>
          </a:p>
          <a:p>
            <a:pPr lvl="2"/>
            <a:endParaRPr lang="en-US" dirty="0"/>
          </a:p>
          <a:p>
            <a:pPr lvl="1"/>
            <a:r>
              <a:rPr lang="en-US" sz="2400" dirty="0"/>
              <a:t>“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Using a one-way ANOVA, I </a:t>
            </a:r>
            <a:r>
              <a:rPr lang="en-US" sz="24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reject/fail to reject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the null hypothesis that there is no mean difference in </a:t>
            </a:r>
            <a:r>
              <a:rPr lang="en-US" sz="24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dependent variable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across </a:t>
            </a:r>
            <a:r>
              <a:rPr lang="en-US" sz="24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groups of the independent variable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in the population F(</a:t>
            </a:r>
            <a:r>
              <a:rPr lang="en-US" sz="24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?,?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= ?, </a:t>
            </a:r>
            <a:r>
              <a:rPr 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? .05</a:t>
            </a:r>
            <a:r>
              <a:rPr lang="en-US" sz="2400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25287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Monthly Income by Race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income (dollars per month) vary by race?</a:t>
            </a:r>
          </a:p>
          <a:p>
            <a:pPr lvl="1"/>
            <a:r>
              <a:rPr lang="en-US" dirty="0"/>
              <a:t>Is there a significant difference between mean monthly income for people of different racial categories?</a:t>
            </a:r>
          </a:p>
          <a:p>
            <a:pPr lvl="2"/>
            <a:r>
              <a:rPr lang="en-US" dirty="0"/>
              <a:t>Black, White, Latinx, Other</a:t>
            </a:r>
          </a:p>
        </p:txBody>
      </p:sp>
    </p:spTree>
    <p:extLst>
      <p:ext uri="{BB962C8B-B14F-4D97-AF65-F5344CB8AC3E}">
        <p14:creationId xmlns:p14="http://schemas.microsoft.com/office/powerpoint/2010/main" val="308375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Monthly Income by Race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6597444-B651-9947-9B4E-DACE985879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1097486"/>
              </p:ext>
            </p:extLst>
          </p:nvPr>
        </p:nvGraphicFramePr>
        <p:xfrm>
          <a:off x="4944034" y="1855911"/>
          <a:ext cx="1880260" cy="4477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146">
                  <a:extLst>
                    <a:ext uri="{9D8B030D-6E8A-4147-A177-3AD203B41FA5}">
                      <a16:colId xmlns:a16="http://schemas.microsoft.com/office/drawing/2014/main" val="3638010816"/>
                    </a:ext>
                  </a:extLst>
                </a:gridCol>
                <a:gridCol w="795114">
                  <a:extLst>
                    <a:ext uri="{9D8B030D-6E8A-4147-A177-3AD203B41FA5}">
                      <a16:colId xmlns:a16="http://schemas.microsoft.com/office/drawing/2014/main" val="1676337037"/>
                    </a:ext>
                  </a:extLst>
                </a:gridCol>
              </a:tblGrid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Income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4726759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black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3670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6934735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black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4159554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black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5243771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black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5926817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black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2683259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2120150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665420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7085963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5737755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4847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1635301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latinx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9503944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latinx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2346319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latinx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1729831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latinx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3158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3770496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latinx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5282403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9672655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6495987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2289094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6830506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0126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97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t</a:t>
            </a:r>
            <a:r>
              <a:rPr lang="en-US" dirty="0"/>
              <a:t>-test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compare means of </a:t>
            </a:r>
            <a:r>
              <a:rPr lang="en-US" u="sng" dirty="0"/>
              <a:t>3 or more groups</a:t>
            </a:r>
            <a:r>
              <a:rPr lang="en-US" dirty="0"/>
              <a:t>, can calculate </a:t>
            </a:r>
            <a:r>
              <a:rPr lang="en-US" b="1" u="sng" dirty="0"/>
              <a:t>series of </a:t>
            </a:r>
            <a:r>
              <a:rPr lang="en-US" b="1" i="1" u="sng" dirty="0"/>
              <a:t>t</a:t>
            </a:r>
            <a:r>
              <a:rPr lang="en-US" b="1" u="sng" dirty="0"/>
              <a:t>-tests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each comparing two groups at a time…   </a:t>
            </a:r>
          </a:p>
          <a:p>
            <a:pPr lvl="1"/>
            <a:endParaRPr lang="en-US" b="1" u="sng" dirty="0"/>
          </a:p>
          <a:p>
            <a:pPr lvl="1"/>
            <a:endParaRPr lang="en-US" b="1" u="sng" dirty="0"/>
          </a:p>
          <a:p>
            <a:pPr lvl="1"/>
            <a:r>
              <a:rPr lang="en-US" dirty="0"/>
              <a:t>Compare </a:t>
            </a:r>
            <a:r>
              <a:rPr lang="en-US" b="1" u="sng" dirty="0"/>
              <a:t>Incomes</a:t>
            </a:r>
            <a:r>
              <a:rPr lang="en-US" dirty="0"/>
              <a:t> between… </a:t>
            </a:r>
          </a:p>
          <a:p>
            <a:pPr lvl="2"/>
            <a:r>
              <a:rPr lang="en-US" dirty="0"/>
              <a:t>Black vs White</a:t>
            </a:r>
          </a:p>
          <a:p>
            <a:pPr lvl="2"/>
            <a:r>
              <a:rPr lang="en-US" dirty="0"/>
              <a:t>Black vs Latinx</a:t>
            </a:r>
          </a:p>
          <a:p>
            <a:pPr lvl="2"/>
            <a:r>
              <a:rPr lang="en-US" dirty="0"/>
              <a:t>Black vs Other</a:t>
            </a:r>
          </a:p>
          <a:p>
            <a:pPr lvl="2"/>
            <a:r>
              <a:rPr lang="en-US" dirty="0"/>
              <a:t>White vs Latinx</a:t>
            </a:r>
          </a:p>
          <a:p>
            <a:pPr lvl="2"/>
            <a:r>
              <a:rPr lang="en-US" dirty="0"/>
              <a:t>White vs Other</a:t>
            </a:r>
          </a:p>
          <a:p>
            <a:pPr lvl="2"/>
            <a:r>
              <a:rPr lang="en-US" dirty="0"/>
              <a:t>Latinx vs Other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90A626-ABF9-6548-A906-13E81A941F53}"/>
              </a:ext>
            </a:extLst>
          </p:cNvPr>
          <p:cNvSpPr txBox="1"/>
          <p:nvPr/>
        </p:nvSpPr>
        <p:spPr>
          <a:xfrm>
            <a:off x="4184074" y="4447630"/>
            <a:ext cx="422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When comparing means for </a:t>
            </a:r>
            <a:r>
              <a:rPr lang="en-US" sz="1600" u="sng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4 groups</a:t>
            </a:r>
            <a:r>
              <a:rPr lang="en-US" sz="16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, there are </a:t>
            </a:r>
            <a:r>
              <a:rPr lang="en-US" sz="1600" b="1" u="sng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6 total comparisons</a:t>
            </a:r>
            <a:r>
              <a:rPr lang="en-US" sz="16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that need to be done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2C0047A-A839-8842-BAE8-3F09E56EC321}"/>
              </a:ext>
            </a:extLst>
          </p:cNvPr>
          <p:cNvSpPr/>
          <p:nvPr/>
        </p:nvSpPr>
        <p:spPr>
          <a:xfrm>
            <a:off x="3095937" y="4108057"/>
            <a:ext cx="963446" cy="1325478"/>
          </a:xfrm>
          <a:prstGeom prst="rightBrace">
            <a:avLst>
              <a:gd name="adj1" fmla="val 31199"/>
              <a:gd name="adj2" fmla="val 508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Monthly Income by Race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6597444-B651-9947-9B4E-DACE985879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0034825"/>
              </p:ext>
            </p:extLst>
          </p:nvPr>
        </p:nvGraphicFramePr>
        <p:xfrm>
          <a:off x="1024128" y="1795143"/>
          <a:ext cx="1880260" cy="4477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146">
                  <a:extLst>
                    <a:ext uri="{9D8B030D-6E8A-4147-A177-3AD203B41FA5}">
                      <a16:colId xmlns:a16="http://schemas.microsoft.com/office/drawing/2014/main" val="3638010816"/>
                    </a:ext>
                  </a:extLst>
                </a:gridCol>
                <a:gridCol w="795114">
                  <a:extLst>
                    <a:ext uri="{9D8B030D-6E8A-4147-A177-3AD203B41FA5}">
                      <a16:colId xmlns:a16="http://schemas.microsoft.com/office/drawing/2014/main" val="1676337037"/>
                    </a:ext>
                  </a:extLst>
                </a:gridCol>
              </a:tblGrid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Income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4726759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black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3670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6934735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black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4159554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black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5243771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black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5926817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black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2683259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2120150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665420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7085963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5737755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4847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1635301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latinx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9503944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latinx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2346319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latinx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1729831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latinx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3158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3770496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latinx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5282403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9672655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6495987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2289094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6830506"/>
                  </a:ext>
                </a:extLst>
              </a:tr>
              <a:tr h="2132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012632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B95CAA6-6B62-5547-93FD-46F5F0834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922991"/>
              </p:ext>
            </p:extLst>
          </p:nvPr>
        </p:nvGraphicFramePr>
        <p:xfrm>
          <a:off x="3632200" y="2084832"/>
          <a:ext cx="812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70925259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1079769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328190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098265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32590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effectLst/>
                        </a:rPr>
                        <a:t>black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effectLst/>
                        </a:rPr>
                        <a:t>white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 err="1">
                          <a:effectLst/>
                        </a:rPr>
                        <a:t>latinx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effectLst/>
                        </a:rPr>
                        <a:t>other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670422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3670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6628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2239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3131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853457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3132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4702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3143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4462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009497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3798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4264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4580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3901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13572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3929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4063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3158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3410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6137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3203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4847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3471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4927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74532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577455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effectLst/>
                        </a:rPr>
                        <a:t>n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607046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effectLst/>
                        </a:rPr>
                        <a:t>group mean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3546.4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4900.8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3318.2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3966.2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1940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effectLst/>
                        </a:rPr>
                        <a:t>grand mean</a:t>
                      </a:r>
                    </a:p>
                  </a:txBody>
                  <a:tcPr marL="28575" marR="28575" marT="19050" marB="19050" anchor="b"/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3932.9</a:t>
                      </a:r>
                    </a:p>
                  </a:txBody>
                  <a:tcPr marL="28575" marR="28575" marT="19050" marB="1905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06591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793FF9-5C13-6745-B965-F7516C2A3291}"/>
                  </a:ext>
                </a:extLst>
              </p:cNvPr>
              <p:cNvSpPr txBox="1"/>
              <p:nvPr/>
            </p:nvSpPr>
            <p:spPr>
              <a:xfrm>
                <a:off x="3632200" y="5704332"/>
                <a:ext cx="7797006" cy="1356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charset="0"/>
                        </a:rPr>
                        <m:t>𝑆𝑆</m:t>
                      </m:r>
                      <m:r>
                        <a:rPr lang="en-US" sz="1200" i="1" baseline="-25000">
                          <a:latin typeface="Cambria Math" charset="0"/>
                        </a:rPr>
                        <m:t>𝑤𝑖𝑡h𝑖𝑛</m:t>
                      </m:r>
                      <m:r>
                        <a:rPr lang="en-US" sz="1200" i="1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sz="1200" i="1">
                                  <a:latin typeface="Cambria Math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𝑔𝑟𝑜𝑢𝑝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marL="275034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charset="0"/>
                        </a:rPr>
                        <m:t>𝑆𝑆</m:t>
                      </m:r>
                      <m:r>
                        <a:rPr lang="en-US" sz="1200" i="1" baseline="-25000">
                          <a:latin typeface="Cambria Math" charset="0"/>
                        </a:rPr>
                        <m:t>𝑏𝑒𝑡𝑤𝑒𝑒𝑛</m:t>
                      </m:r>
                      <m:r>
                        <a:rPr lang="en-US" sz="1200" i="1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i="1">
                              <a:latin typeface="Cambria Math" charset="0"/>
                            </a:rPr>
                            <m:t>𝑁</m:t>
                          </m:r>
                          <m:r>
                            <a:rPr lang="en-US" sz="1200" i="1" baseline="-25000">
                              <a:latin typeface="Cambria Math" charset="0"/>
                            </a:rPr>
                            <m:t>𝑔𝑟𝑜𝑢𝑝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1200" i="1" baseline="-25000">
                                  <a:latin typeface="Cambria Math" charset="0"/>
                                </a:rPr>
                                <m:t>𝑔𝑟𝑜𝑢𝑝</m:t>
                              </m:r>
                              <m:r>
                                <a:rPr lang="en-US" sz="1200" i="1">
                                  <a:latin typeface="Cambria Math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𝑡𝑜𝑡𝑎𝑙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marL="275034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charset="0"/>
                      </a:rPr>
                      <m:t>𝑆𝑆</m:t>
                    </m:r>
                    <m:r>
                      <a:rPr lang="en-US" sz="1200" i="1" baseline="-25000">
                        <a:latin typeface="Cambria Math" charset="0"/>
                      </a:rPr>
                      <m:t>𝑡𝑜𝑡𝑎𝑙</m:t>
                    </m:r>
                    <m:r>
                      <a:rPr lang="en-US" sz="12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𝑆𝑆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𝑏𝑒𝑡𝑤𝑒𝑒𝑛</m:t>
                        </m:r>
                      </m:sub>
                    </m:sSub>
                  </m:oMath>
                </a14:m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𝑆𝑆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𝑤𝑖𝑡h𝑖𝑛</m:t>
                        </m:r>
                      </m:sub>
                    </m:sSub>
                  </m:oMath>
                </a14:m>
                <a:endParaRPr lang="en-US" sz="1200" dirty="0"/>
              </a:p>
              <a:p>
                <a:endParaRPr lang="en-US" sz="1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793FF9-5C13-6745-B965-F7516C2A3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00" y="5704332"/>
                <a:ext cx="7797006" cy="1356012"/>
              </a:xfrm>
              <a:prstGeom prst="rect">
                <a:avLst/>
              </a:prstGeom>
              <a:blipFill>
                <a:blip r:embed="rId3"/>
                <a:stretch>
                  <a:fillRect t="-44444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096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Monthly Income by Race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B95CAA6-6B62-5547-93FD-46F5F0834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510187"/>
              </p:ext>
            </p:extLst>
          </p:nvPr>
        </p:nvGraphicFramePr>
        <p:xfrm>
          <a:off x="208280" y="2529841"/>
          <a:ext cx="402336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672">
                  <a:extLst>
                    <a:ext uri="{9D8B030D-6E8A-4147-A177-3AD203B41FA5}">
                      <a16:colId xmlns:a16="http://schemas.microsoft.com/office/drawing/2014/main" val="2709252592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2310797696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2232819071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2909826509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32590769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rtl="0" fontAlgn="b"/>
                      <a:endParaRPr lang="en-US" sz="11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black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white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 err="1">
                          <a:effectLst/>
                        </a:rPr>
                        <a:t>latinx</a:t>
                      </a:r>
                      <a:endParaRPr lang="en-US" sz="1100" b="1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effectLst/>
                        </a:rPr>
                        <a:t>other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6704220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</a:rPr>
                        <a:t>3670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6628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2239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3131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85345733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</a:rPr>
                        <a:t>3132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4702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3143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4462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0094978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</a:rPr>
                        <a:t>3798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4264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4580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3901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1357298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</a:rPr>
                        <a:t>3929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4063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3158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3410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61371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</a:rPr>
                        <a:t>3203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4847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3471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4927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7453298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57745562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n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6070463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group mean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3546.4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4900.8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3318.2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3966.2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19406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effectLst/>
                        </a:rPr>
                        <a:t>grand mean</a:t>
                      </a:r>
                    </a:p>
                  </a:txBody>
                  <a:tcPr marL="28575" marR="28575" marT="19050" marB="19050" anchor="b"/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3932.9</a:t>
                      </a:r>
                    </a:p>
                  </a:txBody>
                  <a:tcPr marL="28575" marR="28575" marT="19050" marB="1905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06591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F63AC9-BA29-DC49-8A65-6745DCD93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980500"/>
              </p:ext>
            </p:extLst>
          </p:nvPr>
        </p:nvGraphicFramePr>
        <p:xfrm>
          <a:off x="4668520" y="1673175"/>
          <a:ext cx="7315200" cy="2926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55510958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1532037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65933409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124529598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887578919"/>
                    </a:ext>
                  </a:extLst>
                </a:gridCol>
              </a:tblGrid>
              <a:tr h="464466"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effectLst/>
                        </a:rPr>
                        <a:t>black </a:t>
                      </a:r>
                      <a:br>
                        <a:rPr lang="en-US" sz="1400" b="1">
                          <a:effectLst/>
                        </a:rPr>
                      </a:br>
                      <a:r>
                        <a:rPr lang="en-US" sz="1400" b="1">
                          <a:effectLst/>
                        </a:rPr>
                        <a:t>(X-group mean)^2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white </a:t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>
                          <a:effectLst/>
                        </a:rPr>
                        <a:t>(X-group mean)^2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effectLst/>
                        </a:rPr>
                        <a:t>latinx</a:t>
                      </a:r>
                      <a:br>
                        <a:rPr lang="en-US" sz="1400" b="1">
                          <a:effectLst/>
                        </a:rPr>
                      </a:br>
                      <a:r>
                        <a:rPr lang="en-US" sz="1400" b="1">
                          <a:effectLst/>
                        </a:rPr>
                        <a:t>(X-group mean)^2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effectLst/>
                        </a:rPr>
                        <a:t>other </a:t>
                      </a:r>
                      <a:br>
                        <a:rPr lang="en-US" sz="1400" b="1">
                          <a:effectLst/>
                        </a:rPr>
                      </a:br>
                      <a:r>
                        <a:rPr lang="en-US" sz="1400" b="1">
                          <a:effectLst/>
                        </a:rPr>
                        <a:t>(X-group mean)^2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422284753"/>
                  </a:ext>
                </a:extLst>
              </a:tr>
              <a:tr h="351659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sz="1400" b="1" dirty="0">
                          <a:effectLst/>
                        </a:rPr>
                        <a:t>Within Group SS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15276.96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2983219.84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1164672.64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697559.04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742637499"/>
                  </a:ext>
                </a:extLst>
              </a:tr>
              <a:tr h="3516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171727.36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39521.44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30695.04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245817.64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095916592"/>
                  </a:ext>
                </a:extLst>
              </a:tr>
              <a:tr h="3516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63302.56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405514.24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1592139.24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4251.04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101457612"/>
                  </a:ext>
                </a:extLst>
              </a:tr>
              <a:tr h="3516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146382.76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701908.84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25664.04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309358.44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94277630"/>
                  </a:ext>
                </a:extLst>
              </a:tr>
              <a:tr h="3516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117923.56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2894.44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23347.84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923136.64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99456005"/>
                  </a:ext>
                </a:extLst>
              </a:tr>
              <a:tr h="3516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387254776"/>
                  </a:ext>
                </a:extLst>
              </a:tr>
              <a:tr h="35165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effectLst/>
                        </a:rPr>
                        <a:t>SS within</a:t>
                      </a:r>
                    </a:p>
                  </a:txBody>
                  <a:tcPr marL="28575" marR="28575" marT="19050" marB="19050" anchor="b"/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9664313.6</a:t>
                      </a:r>
                    </a:p>
                  </a:txBody>
                  <a:tcPr marL="28575" marR="28575" marT="19050" marB="1905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0814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C8D15CF-F90F-8A45-933E-12B1CE417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531449"/>
              </p:ext>
            </p:extLst>
          </p:nvPr>
        </p:nvGraphicFramePr>
        <p:xfrm>
          <a:off x="4668520" y="4818886"/>
          <a:ext cx="7315200" cy="1737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76427498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453507414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395531235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647751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469712721"/>
                    </a:ext>
                  </a:extLst>
                </a:gridCol>
              </a:tblGrid>
              <a:tr h="733885">
                <a:tc>
                  <a:txBody>
                    <a:bodyPr/>
                    <a:lstStyle/>
                    <a:p>
                      <a:pPr rtl="0" fontAlgn="b"/>
                      <a:endParaRPr lang="en-US" sz="14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effectLst/>
                        </a:rPr>
                        <a:t>black </a:t>
                      </a:r>
                      <a:br>
                        <a:rPr lang="en-US" sz="1400" b="1">
                          <a:effectLst/>
                        </a:rPr>
                      </a:br>
                      <a:r>
                        <a:rPr lang="en-US" sz="1400" b="1">
                          <a:effectLst/>
                        </a:rPr>
                        <a:t>(group mean - grand mean)^2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effectLst/>
                        </a:rPr>
                        <a:t>white </a:t>
                      </a:r>
                      <a:br>
                        <a:rPr lang="en-US" sz="1400" b="1">
                          <a:effectLst/>
                        </a:rPr>
                      </a:br>
                      <a:r>
                        <a:rPr lang="en-US" sz="1400" b="1">
                          <a:effectLst/>
                        </a:rPr>
                        <a:t>(group mean - grand mean)^2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 err="1">
                          <a:effectLst/>
                        </a:rPr>
                        <a:t>latinx</a:t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>
                          <a:effectLst/>
                        </a:rPr>
                        <a:t>(group mean - grand mean)^2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other </a:t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>
                          <a:effectLst/>
                        </a:rPr>
                        <a:t>(group mean - grand mean)^2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129094971"/>
                  </a:ext>
                </a:extLst>
              </a:tr>
              <a:tr h="334492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effectLst/>
                        </a:rPr>
                        <a:t>Between Group SS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746911.25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4684152.05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1889280.45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5544.45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310426478"/>
                  </a:ext>
                </a:extLst>
              </a:tr>
              <a:tr h="3344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221076260"/>
                  </a:ext>
                </a:extLst>
              </a:tr>
              <a:tr h="33449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effectLst/>
                        </a:rPr>
                        <a:t>SS between</a:t>
                      </a:r>
                    </a:p>
                  </a:txBody>
                  <a:tcPr marL="28575" marR="28575" marT="19050" marB="19050" anchor="b"/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7325888.2</a:t>
                      </a:r>
                    </a:p>
                  </a:txBody>
                  <a:tcPr marL="28575" marR="28575" marT="19050" marB="1905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2805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9A73060-8AA5-3747-8265-920A091525B1}"/>
                  </a:ext>
                </a:extLst>
              </p:cNvPr>
              <p:cNvSpPr/>
              <p:nvPr/>
            </p:nvSpPr>
            <p:spPr>
              <a:xfrm>
                <a:off x="-711200" y="5260850"/>
                <a:ext cx="6096000" cy="135601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charset="0"/>
                        </a:rPr>
                        <m:t>𝑆𝑆</m:t>
                      </m:r>
                      <m:r>
                        <a:rPr lang="en-US" sz="1200" i="1" baseline="-25000">
                          <a:latin typeface="Cambria Math" charset="0"/>
                        </a:rPr>
                        <m:t>𝑤𝑖𝑡h𝑖𝑛</m:t>
                      </m:r>
                      <m:r>
                        <a:rPr lang="en-US" sz="1200" i="1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sz="1200" i="1">
                                  <a:latin typeface="Cambria Math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𝑔𝑟𝑜𝑢𝑝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marL="275034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charset="0"/>
                        </a:rPr>
                        <m:t>𝑆𝑆</m:t>
                      </m:r>
                      <m:r>
                        <a:rPr lang="en-US" sz="1200" i="1" baseline="-25000">
                          <a:latin typeface="Cambria Math" charset="0"/>
                        </a:rPr>
                        <m:t>𝑏𝑒𝑡𝑤𝑒𝑒𝑛</m:t>
                      </m:r>
                      <m:r>
                        <a:rPr lang="en-US" sz="1200" i="1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i="1">
                              <a:latin typeface="Cambria Math" charset="0"/>
                            </a:rPr>
                            <m:t>𝑁</m:t>
                          </m:r>
                          <m:r>
                            <a:rPr lang="en-US" sz="1200" i="1" baseline="-25000">
                              <a:latin typeface="Cambria Math" charset="0"/>
                            </a:rPr>
                            <m:t>𝑔𝑟𝑜𝑢𝑝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1200" i="1" baseline="-25000">
                                  <a:latin typeface="Cambria Math" charset="0"/>
                                </a:rPr>
                                <m:t>𝑔𝑟𝑜𝑢𝑝</m:t>
                              </m:r>
                              <m:r>
                                <a:rPr lang="en-US" sz="1200" i="1">
                                  <a:latin typeface="Cambria Math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200" i="1">
                                      <a:latin typeface="Cambria Math" charset="0"/>
                                    </a:rPr>
                                    <m:t>𝑡𝑜𝑡𝑎𝑙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marL="275034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charset="0"/>
                      </a:rPr>
                      <m:t>𝑆𝑆</m:t>
                    </m:r>
                    <m:r>
                      <a:rPr lang="en-US" sz="1200" i="1" baseline="-25000">
                        <a:latin typeface="Cambria Math" charset="0"/>
                      </a:rPr>
                      <m:t>𝑡𝑜𝑡𝑎𝑙</m:t>
                    </m:r>
                    <m:r>
                      <a:rPr lang="en-US" sz="12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𝑆𝑆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𝑏𝑒𝑡𝑤𝑒𝑒𝑛</m:t>
                        </m:r>
                      </m:sub>
                    </m:sSub>
                  </m:oMath>
                </a14:m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𝑆𝑆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𝑤𝑖𝑡h𝑖𝑛</m:t>
                        </m:r>
                      </m:sub>
                    </m:sSub>
                  </m:oMath>
                </a14:m>
                <a:endParaRPr lang="en-US" sz="1200" dirty="0"/>
              </a:p>
              <a:p>
                <a:endParaRPr lang="en-US" sz="12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9A73060-8AA5-3747-8265-920A091525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11200" y="5260850"/>
                <a:ext cx="6096000" cy="1356012"/>
              </a:xfrm>
              <a:prstGeom prst="rect">
                <a:avLst/>
              </a:prstGeom>
              <a:blipFill>
                <a:blip r:embed="rId3"/>
                <a:stretch>
                  <a:fillRect t="-44444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0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Monthly Income by Race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</a:t>
            </a:r>
            <a:r>
              <a:rPr lang="en-US" baseline="-25000" dirty="0" err="1"/>
              <a:t>total</a:t>
            </a:r>
            <a:r>
              <a:rPr lang="en-US" dirty="0"/>
              <a:t> =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</a:t>
            </a:r>
          </a:p>
          <a:p>
            <a:r>
              <a:rPr lang="en-US" dirty="0"/>
              <a:t>k =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  <a:r>
              <a:rPr lang="en-US" dirty="0"/>
              <a:t> </a:t>
            </a:r>
          </a:p>
          <a:p>
            <a:r>
              <a:rPr lang="en-US" dirty="0" err="1"/>
              <a:t>SS</a:t>
            </a:r>
            <a:r>
              <a:rPr lang="en-US" baseline="-25000" dirty="0" err="1"/>
              <a:t>between</a:t>
            </a:r>
            <a:r>
              <a:rPr lang="en-US" dirty="0"/>
              <a:t> =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7,325,888</a:t>
            </a:r>
            <a:r>
              <a:rPr lang="en-US" dirty="0"/>
              <a:t> </a:t>
            </a:r>
          </a:p>
          <a:p>
            <a:r>
              <a:rPr lang="en-US" dirty="0" err="1"/>
              <a:t>SS</a:t>
            </a:r>
            <a:r>
              <a:rPr lang="en-US" baseline="-25000" dirty="0" err="1"/>
              <a:t>within</a:t>
            </a:r>
            <a:r>
              <a:rPr lang="en-US" dirty="0"/>
              <a:t> =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9,664,314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98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Monthly Income by Race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df</a:t>
            </a:r>
            <a:r>
              <a:rPr lang="en-US" baseline="-25000" dirty="0" err="1"/>
              <a:t>between</a:t>
            </a:r>
            <a:r>
              <a:rPr lang="en-US" dirty="0"/>
              <a:t> = k - 1 = 4 – 1 =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  <a:p>
            <a:r>
              <a:rPr lang="en-US" i="1" dirty="0" err="1"/>
              <a:t>df</a:t>
            </a:r>
            <a:r>
              <a:rPr lang="en-US" baseline="-25000" dirty="0" err="1"/>
              <a:t>within</a:t>
            </a:r>
            <a:r>
              <a:rPr lang="en-US" dirty="0"/>
              <a:t> = N - k = 20 – 4 =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  <a:p>
            <a:endParaRPr lang="en-US" dirty="0">
              <a:solidFill>
                <a:srgbClr val="FFE193"/>
              </a:solidFill>
            </a:endParaRPr>
          </a:p>
          <a:p>
            <a:endParaRPr lang="en-US" dirty="0">
              <a:solidFill>
                <a:srgbClr val="FFE193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0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Monthly Income by Race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MS</a:t>
                </a:r>
                <a:r>
                  <a:rPr lang="en-US" baseline="-25000" dirty="0" err="1"/>
                  <a:t>between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𝑏𝑒𝑡𝑤𝑒𝑒𝑛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𝑑𝑓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𝑏𝑒𝑡𝑤𝑒𝑒𝑛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325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888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2,441,963</a:t>
                </a:r>
              </a:p>
              <a:p>
                <a:r>
                  <a:rPr lang="en-US" dirty="0" err="1"/>
                  <a:t>MS</a:t>
                </a:r>
                <a:r>
                  <a:rPr lang="en-US" baseline="-25000" dirty="0" err="1"/>
                  <a:t>within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𝑤𝑖𝑡h𝑖𝑛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𝑑𝑓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𝑤𝑖𝑡h𝑖𝑛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664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314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604,020</a:t>
                </a:r>
              </a:p>
              <a:p>
                <a:endParaRPr lang="en-US" dirty="0">
                  <a:solidFill>
                    <a:srgbClr val="FFE193"/>
                  </a:solidFill>
                </a:endParaRPr>
              </a:p>
              <a:p>
                <a:r>
                  <a:rPr lang="en-US" i="1" dirty="0"/>
                  <a:t>F</a:t>
                </a:r>
                <a:r>
                  <a:rPr lang="en-US" dirty="0">
                    <a:solidFill>
                      <a:srgbClr val="FFE193"/>
                    </a:solidFill>
                  </a:rPr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𝑀𝑆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𝑏𝑒𝑡𝑤𝑒𝑒𝑛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𝑀𝑆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𝑤𝑖𝑡h𝑖𝑛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2,441,963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604,020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4.043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61" t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910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Monthly Income by Race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Using our </a:t>
            </a:r>
            <a:r>
              <a:rPr lang="en-US" b="1" u="sng" dirty="0"/>
              <a:t>two df values</a:t>
            </a:r>
            <a:r>
              <a:rPr lang="en-US" dirty="0"/>
              <a:t> and our </a:t>
            </a:r>
            <a:r>
              <a:rPr lang="en-US" b="1" u="sng" dirty="0"/>
              <a:t>obtained F</a:t>
            </a:r>
            <a:r>
              <a:rPr lang="en-US" dirty="0"/>
              <a:t>, we can determine whether our F, representing size of the mean differences between groups, is </a:t>
            </a:r>
            <a:r>
              <a:rPr lang="en-US" b="1" u="sng" dirty="0"/>
              <a:t>significant</a:t>
            </a:r>
          </a:p>
          <a:p>
            <a:endParaRPr lang="en-US" dirty="0"/>
          </a:p>
          <a:p>
            <a:r>
              <a:rPr lang="en-US" i="1" dirty="0" err="1"/>
              <a:t>F</a:t>
            </a:r>
            <a:r>
              <a:rPr lang="en-US" baseline="-25000" dirty="0" err="1"/>
              <a:t>obtained</a:t>
            </a:r>
            <a:r>
              <a:rPr lang="en-US" dirty="0"/>
              <a:t> =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4.043 </a:t>
            </a:r>
          </a:p>
          <a:p>
            <a:r>
              <a:rPr lang="en-US" i="1" dirty="0" err="1"/>
              <a:t>df</a:t>
            </a:r>
            <a:r>
              <a:rPr lang="en-US" baseline="-25000" dirty="0" err="1"/>
              <a:t>between</a:t>
            </a:r>
            <a:r>
              <a:rPr lang="en-US" dirty="0"/>
              <a:t> =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</a:p>
          <a:p>
            <a:r>
              <a:rPr lang="en-US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df</a:t>
            </a:r>
            <a:r>
              <a:rPr lang="en-US" baseline="-25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within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16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400" dirty="0"/>
              <a:t>In our Appendix F (</a:t>
            </a:r>
            <a:r>
              <a:rPr lang="en-US" sz="2400" dirty="0">
                <a:solidFill>
                  <a:schemeClr val="accent1"/>
                </a:solidFill>
              </a:rPr>
              <a:t>α = .05</a:t>
            </a:r>
            <a:r>
              <a:rPr lang="en-US" sz="2400" dirty="0"/>
              <a:t>), we follow the </a:t>
            </a:r>
            <a:r>
              <a:rPr lang="en-US" sz="2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df</a:t>
            </a:r>
            <a:r>
              <a:rPr lang="en-US" sz="2400" baseline="-25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between</a:t>
            </a:r>
            <a:r>
              <a:rPr lang="en-US" sz="24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= 3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column and </a:t>
            </a:r>
            <a:r>
              <a:rPr lang="en-US" sz="2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df</a:t>
            </a:r>
            <a:r>
              <a:rPr lang="en-US" sz="2400" baseline="-25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within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= 16 </a:t>
            </a:r>
            <a:r>
              <a:rPr lang="en-US" sz="2400" dirty="0"/>
              <a:t>row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we get:</a:t>
            </a:r>
          </a:p>
          <a:p>
            <a:r>
              <a:rPr lang="en-US" sz="2800" i="1" dirty="0" err="1"/>
              <a:t>F</a:t>
            </a:r>
            <a:r>
              <a:rPr lang="en-US" sz="2800" baseline="-25000" dirty="0" err="1"/>
              <a:t>critical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= 3.24</a:t>
            </a:r>
          </a:p>
        </p:txBody>
      </p:sp>
    </p:spTree>
    <p:extLst>
      <p:ext uri="{BB962C8B-B14F-4D97-AF65-F5344CB8AC3E}">
        <p14:creationId xmlns:p14="http://schemas.microsoft.com/office/powerpoint/2010/main" val="4173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Monthly Income by Race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sz="2400" i="1" dirty="0" err="1"/>
                  <a:t>F</a:t>
                </a:r>
                <a:r>
                  <a:rPr lang="en-US" sz="2400" baseline="-25000" dirty="0" err="1"/>
                  <a:t>obtained</a:t>
                </a:r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4.043</a:t>
                </a:r>
                <a:endParaRPr lang="en-US" sz="2400" dirty="0"/>
              </a:p>
              <a:p>
                <a:r>
                  <a:rPr lang="en-US" sz="2400" i="1" dirty="0" err="1"/>
                  <a:t>df</a:t>
                </a:r>
                <a:r>
                  <a:rPr lang="en-US" sz="2400" baseline="-25000" dirty="0" err="1"/>
                  <a:t>between</a:t>
                </a:r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3</a:t>
                </a:r>
              </a:p>
              <a:p>
                <a:r>
                  <a:rPr lang="en-US" sz="2400" i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df</a:t>
                </a:r>
                <a:r>
                  <a:rPr lang="en-US" sz="2400" baseline="-250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within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:r>
                  <a:rPr lang="en-US" sz="2400" dirty="0"/>
                  <a:t>= </a:t>
                </a:r>
                <a:r>
                  <a:rPr lang="en-US" sz="2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16</a:t>
                </a:r>
              </a:p>
              <a:p>
                <a:r>
                  <a:rPr lang="en-US" sz="2400" i="1" dirty="0" err="1"/>
                  <a:t>F</a:t>
                </a:r>
                <a:r>
                  <a:rPr lang="en-US" sz="2400" baseline="-25000" dirty="0" err="1"/>
                  <a:t>critical</a:t>
                </a:r>
                <a:r>
                  <a:rPr lang="en-US" sz="2400" dirty="0">
                    <a:solidFill>
                      <a:srgbClr val="FFFFFF"/>
                    </a:solidFill>
                  </a:rPr>
                  <a:t> </a:t>
                </a:r>
                <a:r>
                  <a:rPr lang="en-US" sz="24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= 3.24</a:t>
                </a:r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/>
                  <a:t>Because </a:t>
                </a:r>
                <a:r>
                  <a:rPr lang="en-US" sz="2000" b="1" i="1" dirty="0" err="1"/>
                  <a:t>F</a:t>
                </a:r>
                <a:r>
                  <a:rPr lang="en-US" sz="2000" b="1" baseline="-25000" dirty="0" err="1"/>
                  <a:t>obtained</a:t>
                </a:r>
                <a:r>
                  <a:rPr lang="en-US" sz="2000" b="1" dirty="0"/>
                  <a:t> &gt; </a:t>
                </a:r>
                <a:r>
                  <a:rPr lang="en-US" sz="2000" b="1" i="1" dirty="0" err="1"/>
                  <a:t>F</a:t>
                </a:r>
                <a:r>
                  <a:rPr lang="en-US" sz="2000" b="1" baseline="-25000" dirty="0" err="1"/>
                  <a:t>critical</a:t>
                </a:r>
                <a:r>
                  <a:rPr lang="en-US" sz="2000" dirty="0"/>
                  <a:t>, our </a:t>
                </a:r>
                <a:r>
                  <a:rPr lang="en-US" sz="2000" u="sng" dirty="0"/>
                  <a:t>mean differences between groups</a:t>
                </a:r>
                <a:r>
                  <a:rPr lang="en-US" sz="2000" dirty="0"/>
                  <a:t> is extreme enough to fall in the rejection region. Therefore…</a:t>
                </a:r>
              </a:p>
              <a:p>
                <a:pPr lvl="2"/>
                <a:r>
                  <a:rPr lang="en-US" i="1" dirty="0"/>
                  <a:t>F</a:t>
                </a:r>
                <a:r>
                  <a:rPr lang="en-US" baseline="-25000" dirty="0" err="1"/>
                  <a:t>obtained</a:t>
                </a:r>
                <a:r>
                  <a:rPr lang="en-US" dirty="0"/>
                  <a:t> is in rejection region</a:t>
                </a:r>
              </a:p>
              <a:p>
                <a:pPr lvl="2"/>
                <a:r>
                  <a:rPr lang="en-US" dirty="0"/>
                  <a:t>Reject H</a:t>
                </a:r>
                <a:r>
                  <a:rPr lang="en-US" baseline="-25000" dirty="0"/>
                  <a:t>0</a:t>
                </a:r>
                <a:endParaRPr lang="en-US" dirty="0"/>
              </a:p>
              <a:p>
                <a:pPr lvl="2"/>
                <a:r>
                  <a:rPr lang="en-US" i="1" dirty="0"/>
                  <a:t>p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 .05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Statistically significant difference between group means</a:t>
                </a:r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/>
                  <a:t>(at least) one of our group means is significantly different than others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61" t="-3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66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Monthly Income by Race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 </a:t>
            </a:r>
          </a:p>
          <a:p>
            <a:pPr lvl="1"/>
            <a:r>
              <a:rPr lang="en-US" dirty="0"/>
              <a:t>The test used</a:t>
            </a:r>
          </a:p>
          <a:p>
            <a:pPr lvl="1"/>
            <a:r>
              <a:rPr lang="en-US" dirty="0"/>
              <a:t>If you reject or fail to reject the null hypothesis</a:t>
            </a:r>
          </a:p>
          <a:p>
            <a:pPr lvl="1"/>
            <a:r>
              <a:rPr lang="en-US" dirty="0"/>
              <a:t>The variables used in the analysis</a:t>
            </a:r>
          </a:p>
          <a:p>
            <a:pPr lvl="1"/>
            <a:r>
              <a:rPr lang="en-US" dirty="0"/>
              <a:t>The degrees of freedom, calculated value of the test, and p-value</a:t>
            </a:r>
          </a:p>
          <a:p>
            <a:pPr lvl="2"/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u="sng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df</a:t>
            </a:r>
            <a:r>
              <a:rPr lang="en-US" u="sng" baseline="-25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between</a:t>
            </a:r>
            <a:r>
              <a:rPr lang="en-US" u="sng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i="1" u="sng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df</a:t>
            </a:r>
            <a:r>
              <a:rPr lang="en-US" u="sng" baseline="-25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within</a:t>
            </a:r>
            <a:r>
              <a:rPr lang="en-US" dirty="0"/>
              <a:t>) = </a:t>
            </a:r>
            <a:r>
              <a:rPr lang="en-US" b="1" u="sng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  <a:r>
              <a:rPr lang="en-US" b="1" u="sng" baseline="-25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obtained</a:t>
            </a:r>
            <a:r>
              <a:rPr lang="en-US" dirty="0"/>
              <a:t>, </a:t>
            </a:r>
            <a:r>
              <a:rPr lang="en-US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p-value</a:t>
            </a:r>
          </a:p>
          <a:p>
            <a:pPr lvl="2"/>
            <a:endParaRPr lang="en-US" dirty="0"/>
          </a:p>
          <a:p>
            <a:pPr lvl="1"/>
            <a:r>
              <a:rPr lang="en-US" sz="2400" dirty="0"/>
              <a:t>“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Using a one-way ANOVA, I </a:t>
            </a:r>
            <a:r>
              <a:rPr lang="en-US" sz="24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reject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the null hypothesis that there is no mean difference in </a:t>
            </a:r>
            <a:r>
              <a:rPr lang="en-US" sz="24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income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across </a:t>
            </a:r>
            <a:r>
              <a:rPr lang="en-US" sz="24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racial categories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in the population </a:t>
            </a:r>
            <a:r>
              <a:rPr 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24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3,16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 = 4.043, </a:t>
            </a:r>
            <a:r>
              <a:rPr 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&lt; .05</a:t>
            </a:r>
            <a:r>
              <a:rPr lang="en-US" sz="2400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109723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B9EEE-1936-B344-A470-61D9C57C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of the Mean difference is explained by Group Membership?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51E2E5-06AA-0A4B-AF7B-EA5C505BA0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Much like correlation, where r-squared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 gives us </a:t>
                </a:r>
                <a:r>
                  <a:rPr lang="en-US" b="1" u="sng" dirty="0"/>
                  <a:t>percent of variance in outcome (Y) that is explained by variance in the predictor (X)</a:t>
                </a:r>
                <a:r>
                  <a:rPr lang="en-US" dirty="0"/>
                  <a:t>, we can get the same with eta-squared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). This is known as </a:t>
                </a:r>
                <a:r>
                  <a:rPr lang="en-US" b="1" dirty="0"/>
                  <a:t>effect size.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𝑒𝑓𝑓𝑒𝑐𝑡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𝑏𝑒𝑡𝑤𝑒𝑒𝑛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51E2E5-06AA-0A4B-AF7B-EA5C505BA0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7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B9EEE-1936-B344-A470-61D9C57C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Monthly Income by Race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51E2E5-06AA-0A4B-AF7B-EA5C505BA0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Eta-squared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 gives us </a:t>
                </a:r>
                <a:r>
                  <a:rPr lang="en-US" b="1" u="sng" dirty="0"/>
                  <a:t>percent of variance in outcome (Y) that is explained by variance in the predictor (X)</a:t>
                </a:r>
                <a:endParaRPr lang="en-US" dirty="0"/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𝑏𝑒𝑡𝑤𝑒𝑒𝑛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𝑏𝑒𝑡𝑤𝑒𝑒𝑛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𝑏𝑒𝑡𝑤𝑒𝑒𝑛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𝑤𝑖𝑡h𝑖𝑛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7,325,888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7,325,888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9,664,314</m:t>
                        </m:r>
                      </m:den>
                    </m:f>
                  </m:oMath>
                </a14:m>
                <a:r>
                  <a:rPr lang="en-US" dirty="0"/>
                  <a:t> = 0.4311831</a:t>
                </a:r>
              </a:p>
              <a:p>
                <a:pPr algn="ctr"/>
                <a:endParaRPr lang="en-US" dirty="0"/>
              </a:p>
              <a:p>
                <a:r>
                  <a:rPr lang="en-US" dirty="0"/>
                  <a:t>The effect size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= .4312. This means that 43.12% of the variation in monthly income can be explained by someone’s race.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51E2E5-06AA-0A4B-AF7B-EA5C505BA0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1" t="-2208" r="-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57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t</a:t>
            </a:r>
            <a:r>
              <a:rPr lang="en-US" dirty="0"/>
              <a:t>-test 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i="1" dirty="0"/>
                  <a:t>*Could*</a:t>
                </a:r>
                <a:r>
                  <a:rPr lang="en-US" dirty="0"/>
                  <a:t> calculate a series of </a:t>
                </a:r>
                <a:r>
                  <a:rPr lang="en-US" i="1" dirty="0"/>
                  <a:t>t</a:t>
                </a:r>
                <a:r>
                  <a:rPr lang="en-US" dirty="0"/>
                  <a:t>-tests… but… </a:t>
                </a:r>
              </a:p>
              <a:p>
                <a:endParaRPr lang="en-US" dirty="0"/>
              </a:p>
              <a:p>
                <a:pPr lvl="1"/>
                <a:r>
                  <a:rPr lang="en-US" b="1" u="sng" dirty="0"/>
                  <a:t>Each </a:t>
                </a:r>
                <a:r>
                  <a:rPr lang="en-US" b="1" i="1" u="sng" dirty="0"/>
                  <a:t>t</a:t>
                </a:r>
                <a:r>
                  <a:rPr lang="en-US" b="1" u="sng" dirty="0"/>
                  <a:t>-test</a:t>
                </a:r>
                <a:r>
                  <a:rPr lang="en-US" dirty="0"/>
                  <a:t> uses an alpha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.05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comparison has a 5% chance of being wrong/due to sampling error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AA111217-8BF7-9F4F-B4D4-E6BB18872C43}"/>
              </a:ext>
            </a:extLst>
          </p:cNvPr>
          <p:cNvGrpSpPr/>
          <p:nvPr/>
        </p:nvGrpSpPr>
        <p:grpSpPr>
          <a:xfrm>
            <a:off x="7750030" y="3429000"/>
            <a:ext cx="3641436" cy="2069543"/>
            <a:chOff x="6278418" y="4297680"/>
            <a:chExt cx="3641436" cy="20695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21B4B1-C5F2-214A-AEAA-F59D83EE4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8418" y="4297680"/>
              <a:ext cx="3641436" cy="18959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2E0B453-AA85-8B4D-ADC6-9192F8D6F52A}"/>
                    </a:ext>
                  </a:extLst>
                </p:cNvPr>
                <p:cNvSpPr txBox="1"/>
                <p:nvPr/>
              </p:nvSpPr>
              <p:spPr>
                <a:xfrm>
                  <a:off x="7249030" y="6059446"/>
                  <a:ext cx="170021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 .05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2E0B453-AA85-8B4D-ADC6-9192F8D6F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9030" y="6059446"/>
                  <a:ext cx="1700211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619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B9EEE-1936-B344-A470-61D9C57C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Strength of the effect?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51E2E5-06AA-0A4B-AF7B-EA5C505BA0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Much like correlation, where 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), using the Cohen (1988) cutoffs, gives us </a:t>
                </a:r>
                <a:r>
                  <a:rPr lang="en-US" b="1" u="sng" dirty="0"/>
                  <a:t>strength or magnitude of the effect</a:t>
                </a:r>
                <a:r>
                  <a:rPr lang="en-US" dirty="0"/>
                  <a:t> we can get the same with eta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sz="2000" dirty="0"/>
                  <a:t>Small</a:t>
                </a:r>
              </a:p>
              <a:p>
                <a:pPr lvl="1"/>
                <a:r>
                  <a:rPr lang="en-US" sz="1600" i="1" dirty="0"/>
                  <a:t>r</a:t>
                </a:r>
                <a:r>
                  <a:rPr lang="en-US" sz="1600" dirty="0"/>
                  <a:t> less than/equal to |.29| (</a:t>
                </a:r>
                <a:r>
                  <a:rPr lang="en-US" sz="1600" i="1" dirty="0"/>
                  <a:t>r</a:t>
                </a:r>
                <a:r>
                  <a:rPr lang="en-US" sz="1600" dirty="0"/>
                  <a:t> ≤ |.29|)</a:t>
                </a:r>
              </a:p>
              <a:p>
                <a:r>
                  <a:rPr lang="en-US" sz="2000" dirty="0"/>
                  <a:t>Moderate</a:t>
                </a:r>
              </a:p>
              <a:p>
                <a:pPr lvl="1"/>
                <a:r>
                  <a:rPr lang="en-US" sz="1600" i="1" dirty="0"/>
                  <a:t>r</a:t>
                </a:r>
                <a:r>
                  <a:rPr lang="en-US" sz="1600" dirty="0"/>
                  <a:t> between |.30| and |.49| (|.30| ≤ </a:t>
                </a:r>
                <a:r>
                  <a:rPr lang="en-US" sz="1600" i="1" dirty="0"/>
                  <a:t>r</a:t>
                </a:r>
                <a:r>
                  <a:rPr lang="en-US" sz="1600" dirty="0"/>
                  <a:t> ≤ |.49|)</a:t>
                </a:r>
              </a:p>
              <a:p>
                <a:r>
                  <a:rPr lang="en-US" sz="2000" dirty="0"/>
                  <a:t>Large</a:t>
                </a:r>
              </a:p>
              <a:p>
                <a:pPr lvl="1"/>
                <a:r>
                  <a:rPr lang="en-US" sz="1600" i="1" dirty="0"/>
                  <a:t>r</a:t>
                </a:r>
                <a:r>
                  <a:rPr lang="en-US" sz="1600" dirty="0"/>
                  <a:t> greater than/equal to |.50| (</a:t>
                </a:r>
                <a:r>
                  <a:rPr lang="en-US" sz="1600" i="1" dirty="0"/>
                  <a:t>r</a:t>
                </a:r>
                <a:r>
                  <a:rPr lang="en-US" sz="1600" dirty="0"/>
                  <a:t> ≥ |.50|)</a:t>
                </a:r>
                <a:endParaRPr lang="en-US" sz="28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51E2E5-06AA-0A4B-AF7B-EA5C505BA0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60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B9EEE-1936-B344-A470-61D9C57C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Monthly Income by Race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51E2E5-06AA-0A4B-AF7B-EA5C505BA0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Eta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) gives us </a:t>
                </a:r>
                <a:r>
                  <a:rPr lang="en-US" b="1" u="sng" dirty="0"/>
                  <a:t>strength or magnitude of the effect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.4311831</m:t>
                        </m:r>
                      </m:e>
                    </m:rad>
                  </m:oMath>
                </a14:m>
                <a:r>
                  <a:rPr lang="en-US" sz="2800" dirty="0"/>
                  <a:t> = .6566453</a:t>
                </a:r>
              </a:p>
              <a:p>
                <a:endParaRPr lang="en-US" sz="2800" dirty="0"/>
              </a:p>
              <a:p>
                <a:r>
                  <a:rPr lang="en-US" sz="2000" dirty="0"/>
                  <a:t>This indicates that there is a </a:t>
                </a:r>
                <a:r>
                  <a:rPr lang="en-US" sz="2000" b="1" dirty="0"/>
                  <a:t>large effect </a:t>
                </a:r>
                <a:r>
                  <a:rPr lang="en-US" sz="2000" dirty="0"/>
                  <a:t>between the variables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51E2E5-06AA-0A4B-AF7B-EA5C505BA0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538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23D1-F120-B941-9BCF-0F95574B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Significant Differences, Where?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C5BAF-01C0-6040-8B74-184741B97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Remember, ANOVA is an omnibus (overall) test of differences</a:t>
            </a:r>
          </a:p>
          <a:p>
            <a:endParaRPr lang="en-US" dirty="0"/>
          </a:p>
          <a:p>
            <a:r>
              <a:rPr lang="en-US" dirty="0"/>
              <a:t>If we find </a:t>
            </a:r>
            <a:r>
              <a:rPr lang="en-US" b="1" u="sng" dirty="0"/>
              <a:t>significant </a:t>
            </a:r>
            <a:r>
              <a:rPr lang="en-US" b="1" i="1" u="sng" dirty="0"/>
              <a:t>F</a:t>
            </a:r>
            <a:r>
              <a:rPr lang="en-US" dirty="0"/>
              <a:t>, </a:t>
            </a:r>
            <a:r>
              <a:rPr lang="en-US" b="1" u="sng" dirty="0"/>
              <a:t>at least ONE group mean is significantly different than others</a:t>
            </a:r>
          </a:p>
          <a:p>
            <a:pPr lvl="1"/>
            <a:r>
              <a:rPr lang="en-US" dirty="0"/>
              <a:t>It does not mean that every group mean is significantly different from all others.</a:t>
            </a:r>
          </a:p>
        </p:txBody>
      </p:sp>
    </p:spTree>
    <p:extLst>
      <p:ext uri="{BB962C8B-B14F-4D97-AF65-F5344CB8AC3E}">
        <p14:creationId xmlns:p14="http://schemas.microsoft.com/office/powerpoint/2010/main" val="23838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23D1-F120-B941-9BCF-0F95574B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Significant Differences, Where?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C5BAF-01C0-6040-8B74-184741B97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finding significant F, next step is to identify </a:t>
            </a:r>
            <a:r>
              <a:rPr lang="en-US" b="1" i="1" u="sng" dirty="0"/>
              <a:t>which</a:t>
            </a:r>
            <a:r>
              <a:rPr lang="en-US" dirty="0"/>
              <a:t> group means are significantly different others</a:t>
            </a:r>
          </a:p>
        </p:txBody>
      </p:sp>
    </p:spTree>
    <p:extLst>
      <p:ext uri="{BB962C8B-B14F-4D97-AF65-F5344CB8AC3E}">
        <p14:creationId xmlns:p14="http://schemas.microsoft.com/office/powerpoint/2010/main" val="351622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23D1-F120-B941-9BCF-0F95574B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Significant Differences, Where?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C5BAF-01C0-6040-8B74-184741B97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Plotting means</a:t>
            </a:r>
            <a:r>
              <a:rPr lang="en-US" dirty="0"/>
              <a:t> will help identify where differences lie</a:t>
            </a:r>
          </a:p>
        </p:txBody>
      </p:sp>
    </p:spTree>
    <p:extLst>
      <p:ext uri="{BB962C8B-B14F-4D97-AF65-F5344CB8AC3E}">
        <p14:creationId xmlns:p14="http://schemas.microsoft.com/office/powerpoint/2010/main" val="300507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23D1-F120-B941-9BCF-0F95574B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Monthly Income by 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C5BAF-01C0-6040-8B74-184741B97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Plotting means</a:t>
            </a:r>
            <a:r>
              <a:rPr lang="en-US" dirty="0"/>
              <a:t> will help identify where differences lie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9E50A-F4BC-DD44-AC3A-AB63AFE05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822" y="2784022"/>
            <a:ext cx="4872355" cy="39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8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23D1-F120-B941-9BCF-0F95574B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Significant Differences, Where?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C5BAF-01C0-6040-8B74-184741B97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Planned Comparisons/Multiple Comparison Procedures:</a:t>
            </a:r>
          </a:p>
          <a:p>
            <a:pPr lvl="1"/>
            <a:r>
              <a:rPr lang="en-US" b="1" u="sng" dirty="0"/>
              <a:t>Conducting a series of t-tests (mean comparisons)</a:t>
            </a:r>
            <a:r>
              <a:rPr lang="en-US" dirty="0"/>
              <a:t> to see where the true mean differences lie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5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23D1-F120-B941-9BCF-0F95574B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Significant Differences, Where?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C5BAF-01C0-6040-8B74-184741B97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run many t-tests (two-group comparisons)… but run into the same problem… increasing alpha/Type I error.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0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23D1-F120-B941-9BCF-0F95574B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Significant Differences, Where?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C5BAF-01C0-6040-8B74-184741B97D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Family-Wise Error Rate (FWER):</a:t>
                </a:r>
              </a:p>
              <a:p>
                <a:pPr lvl="1"/>
                <a:r>
                  <a:rPr lang="en-US" dirty="0"/>
                  <a:t>Likelihood/probability of committing Type I error if </a:t>
                </a:r>
                <a:r>
                  <a:rPr lang="en-US" b="1" dirty="0"/>
                  <a:t>conducted all possible two-group comparisons </a:t>
                </a:r>
                <a:r>
                  <a:rPr lang="en-US" dirty="0"/>
                  <a:t>were considered after ANOVA.</a:t>
                </a:r>
              </a:p>
              <a:p>
                <a:pPr lvl="1"/>
                <a:r>
                  <a:rPr lang="en-US" dirty="0"/>
                  <a:t>Slightly different (adjusted) from simply adding up alpha for each comparison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𝐹𝑊𝐸𝑅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=1 −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(1 −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your alpha level for the ANOVA,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the number of total comparisons across all groups. </a:t>
                </a:r>
              </a:p>
              <a:p>
                <a:pPr lvl="2"/>
                <a:r>
                  <a:rPr lang="en-US" dirty="0"/>
                  <a:t>3 groups == 3 comparisons: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𝐹𝑊𝐸𝑅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=1 −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(1 −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.05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= .143 = 14.3% chance of Type I error</a:t>
                </a:r>
              </a:p>
              <a:p>
                <a:pPr lvl="2"/>
                <a:r>
                  <a:rPr lang="en-US" dirty="0"/>
                  <a:t>4 groups == 6 comparisons: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𝐹𝑊𝐸𝑅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=1 −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(1 − .05)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/>
                  <a:t> = .265 = 26.5% chance of Type I error</a:t>
                </a:r>
              </a:p>
              <a:p>
                <a:pPr lvl="2"/>
                <a:r>
                  <a:rPr lang="en-US" dirty="0"/>
                  <a:t>5 groups == 10 comparisons: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𝐹𝑊𝐸𝑅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=1 −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(1 − .05)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dirty="0"/>
                  <a:t> = .401 = 40.1% chance of Type I error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C5BAF-01C0-6040-8B74-184741B97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82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23D1-F120-B941-9BCF-0F95574B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Significant Differences, Where?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C5BAF-01C0-6040-8B74-184741B97D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Because every FWER is larger than accepted alpha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 .05</m:t>
                    </m:r>
                  </m:oMath>
                </a14:m>
                <a:r>
                  <a:rPr lang="en-US" dirty="0"/>
                  <a:t>), </a:t>
                </a:r>
                <a:r>
                  <a:rPr lang="en-US" b="1" dirty="0"/>
                  <a:t>if conducting multiple comparisons</a:t>
                </a:r>
                <a:r>
                  <a:rPr lang="en-US" dirty="0"/>
                  <a:t>, </a:t>
                </a:r>
                <a:r>
                  <a:rPr lang="en-US" b="1" u="sng" dirty="0"/>
                  <a:t>must adjust the alpha</a:t>
                </a:r>
                <a:r>
                  <a:rPr lang="en-US" dirty="0"/>
                  <a:t> for all comparisons to sum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 .05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Bonferroni’s Alpha Adjustment: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𝑎𝑑𝑗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your desired alpha level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 .05</m:t>
                    </m:r>
                  </m:oMath>
                </a14:m>
                <a:r>
                  <a:rPr lang="en-US" dirty="0"/>
                  <a:t>),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the number of total comparisons across all groups.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C5BAF-01C0-6040-8B74-184741B97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1" t="-2208" r="-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428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2F212B5-EDE6-4147-B487-B799709EAD4C}"/>
              </a:ext>
            </a:extLst>
          </p:cNvPr>
          <p:cNvGrpSpPr/>
          <p:nvPr/>
        </p:nvGrpSpPr>
        <p:grpSpPr>
          <a:xfrm>
            <a:off x="4394813" y="5258411"/>
            <a:ext cx="2323623" cy="1499615"/>
            <a:chOff x="6278418" y="4297680"/>
            <a:chExt cx="3641436" cy="193161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5CD139E-8170-B847-AA99-13651F2EE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8418" y="4297680"/>
              <a:ext cx="3641436" cy="18959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CF51784-67CD-1845-B1F1-9D348F7B8763}"/>
                    </a:ext>
                  </a:extLst>
                </p:cNvPr>
                <p:cNvSpPr txBox="1"/>
                <p:nvPr/>
              </p:nvSpPr>
              <p:spPr>
                <a:xfrm>
                  <a:off x="6659426" y="5895101"/>
                  <a:ext cx="2452961" cy="3341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 .05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CF51784-67CD-1845-B1F1-9D348F7B8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9426" y="5895101"/>
                  <a:ext cx="2452961" cy="334189"/>
                </a:xfrm>
                <a:prstGeom prst="rect">
                  <a:avLst/>
                </a:prstGeom>
                <a:blipFill>
                  <a:blip r:embed="rId3"/>
                  <a:stretch>
                    <a:fillRect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1E28F9-CD10-3D4D-9B78-9FCE9E9BBEE3}"/>
              </a:ext>
            </a:extLst>
          </p:cNvPr>
          <p:cNvGrpSpPr/>
          <p:nvPr/>
        </p:nvGrpSpPr>
        <p:grpSpPr>
          <a:xfrm>
            <a:off x="1633535" y="5254454"/>
            <a:ext cx="2323623" cy="1499615"/>
            <a:chOff x="6278418" y="4297680"/>
            <a:chExt cx="3641436" cy="193161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7C16FC3-CBA9-3E46-89F7-F7024E814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8418" y="4297680"/>
              <a:ext cx="3641436" cy="18959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135EBB2-2967-2549-9B62-18AA78CADD1A}"/>
                    </a:ext>
                  </a:extLst>
                </p:cNvPr>
                <p:cNvSpPr txBox="1"/>
                <p:nvPr/>
              </p:nvSpPr>
              <p:spPr>
                <a:xfrm>
                  <a:off x="6659426" y="5895101"/>
                  <a:ext cx="2452961" cy="3341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 .05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135EBB2-2967-2549-9B62-18AA78CADD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9426" y="5895101"/>
                  <a:ext cx="2452961" cy="334189"/>
                </a:xfrm>
                <a:prstGeom prst="rect">
                  <a:avLst/>
                </a:prstGeom>
                <a:blipFill>
                  <a:blip r:embed="rId4"/>
                  <a:stretch>
                    <a:fillRect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t</a:t>
            </a:r>
            <a:r>
              <a:rPr lang="en-US" dirty="0"/>
              <a:t>-test 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i="1" dirty="0"/>
                  <a:t>*Could*</a:t>
                </a:r>
                <a:r>
                  <a:rPr lang="en-US" dirty="0"/>
                  <a:t> calculate a series of </a:t>
                </a:r>
                <a:r>
                  <a:rPr lang="en-US" i="1" dirty="0"/>
                  <a:t>t</a:t>
                </a:r>
                <a:r>
                  <a:rPr lang="en-US" dirty="0"/>
                  <a:t>-tests… but… 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With each comparison, we’d be adding up all the alphas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 .05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So with six comparisons, we’d have a combined alpha of </a:t>
                </a:r>
                <a:r>
                  <a:rPr lang="en-US" b="1" dirty="0"/>
                  <a:t>6*.05 = .30</a:t>
                </a:r>
                <a:r>
                  <a:rPr lang="en-US" dirty="0"/>
                  <a:t>. 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26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0C1EA52F-BE42-3B4D-BE3C-DC4FB6F92F87}"/>
              </a:ext>
            </a:extLst>
          </p:cNvPr>
          <p:cNvGrpSpPr/>
          <p:nvPr/>
        </p:nvGrpSpPr>
        <p:grpSpPr>
          <a:xfrm>
            <a:off x="2975377" y="4014288"/>
            <a:ext cx="2323623" cy="1499615"/>
            <a:chOff x="6278418" y="4297680"/>
            <a:chExt cx="3641436" cy="193161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BE2A8A-CA3C-E246-8BCF-9A7BF6090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8418" y="4297680"/>
              <a:ext cx="3641436" cy="18959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931BB96-0344-3B4F-B1F1-022796220CF5}"/>
                    </a:ext>
                  </a:extLst>
                </p:cNvPr>
                <p:cNvSpPr txBox="1"/>
                <p:nvPr/>
              </p:nvSpPr>
              <p:spPr>
                <a:xfrm>
                  <a:off x="6659426" y="5895101"/>
                  <a:ext cx="2452961" cy="3341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 .05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931BB96-0344-3B4F-B1F1-022796220C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9426" y="5895101"/>
                  <a:ext cx="2452961" cy="334189"/>
                </a:xfrm>
                <a:prstGeom prst="rect">
                  <a:avLst/>
                </a:prstGeom>
                <a:blipFill>
                  <a:blip r:embed="rId6"/>
                  <a:stretch>
                    <a:fillRect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817E90F-9D1E-5440-B535-B6AEACD22B90}"/>
              </a:ext>
            </a:extLst>
          </p:cNvPr>
          <p:cNvGrpSpPr/>
          <p:nvPr/>
        </p:nvGrpSpPr>
        <p:grpSpPr>
          <a:xfrm>
            <a:off x="228600" y="4014288"/>
            <a:ext cx="2323623" cy="1499615"/>
            <a:chOff x="6278418" y="4297680"/>
            <a:chExt cx="3641436" cy="19316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14075F-667B-AF4A-8F80-5CB91CF52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8418" y="4297680"/>
              <a:ext cx="3641436" cy="18959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EC4F9D9-423F-9445-B746-EABE6AF23A29}"/>
                    </a:ext>
                  </a:extLst>
                </p:cNvPr>
                <p:cNvSpPr txBox="1"/>
                <p:nvPr/>
              </p:nvSpPr>
              <p:spPr>
                <a:xfrm>
                  <a:off x="6659426" y="5895101"/>
                  <a:ext cx="2452961" cy="3341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 .05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EC4F9D9-423F-9445-B746-EABE6AF23A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9426" y="5895101"/>
                  <a:ext cx="2452961" cy="334189"/>
                </a:xfrm>
                <a:prstGeom prst="rect">
                  <a:avLst/>
                </a:prstGeom>
                <a:blipFill>
                  <a:blip r:embed="rId7"/>
                  <a:stretch>
                    <a:fillRect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EAB174C-00F9-C44C-A1F4-66ED80F1214A}"/>
              </a:ext>
            </a:extLst>
          </p:cNvPr>
          <p:cNvGrpSpPr/>
          <p:nvPr/>
        </p:nvGrpSpPr>
        <p:grpSpPr>
          <a:xfrm>
            <a:off x="5736655" y="4014288"/>
            <a:ext cx="2323623" cy="1499615"/>
            <a:chOff x="6278418" y="4297680"/>
            <a:chExt cx="3641436" cy="193161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8B04F08-361F-164D-8C11-998C7838B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8418" y="4297680"/>
              <a:ext cx="3641436" cy="18959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74727E1-5619-924C-B8E4-5AB5A9729892}"/>
                    </a:ext>
                  </a:extLst>
                </p:cNvPr>
                <p:cNvSpPr txBox="1"/>
                <p:nvPr/>
              </p:nvSpPr>
              <p:spPr>
                <a:xfrm>
                  <a:off x="6659426" y="5895101"/>
                  <a:ext cx="2452961" cy="3341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 .05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74727E1-5619-924C-B8E4-5AB5A97298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9426" y="5895101"/>
                  <a:ext cx="2452961" cy="334189"/>
                </a:xfrm>
                <a:prstGeom prst="rect">
                  <a:avLst/>
                </a:prstGeom>
                <a:blipFill>
                  <a:blip r:embed="rId8"/>
                  <a:stretch>
                    <a:fillRect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A077628-147E-074F-94B7-049C84915E7C}"/>
              </a:ext>
            </a:extLst>
          </p:cNvPr>
          <p:cNvSpPr txBox="1"/>
          <p:nvPr/>
        </p:nvSpPr>
        <p:spPr>
          <a:xfrm>
            <a:off x="967257" y="4915205"/>
            <a:ext cx="83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B v 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8AB33C-0BC1-D246-8BD1-50008212CC03}"/>
              </a:ext>
            </a:extLst>
          </p:cNvPr>
          <p:cNvSpPr txBox="1"/>
          <p:nvPr/>
        </p:nvSpPr>
        <p:spPr>
          <a:xfrm>
            <a:off x="2433362" y="6138535"/>
            <a:ext cx="83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B v 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25F92F-F33F-9C40-A4E4-10126D7A6378}"/>
              </a:ext>
            </a:extLst>
          </p:cNvPr>
          <p:cNvSpPr txBox="1"/>
          <p:nvPr/>
        </p:nvSpPr>
        <p:spPr>
          <a:xfrm>
            <a:off x="3696514" y="4925003"/>
            <a:ext cx="83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B v 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4CC968-ADF8-DE48-A596-976861DB9082}"/>
              </a:ext>
            </a:extLst>
          </p:cNvPr>
          <p:cNvSpPr txBox="1"/>
          <p:nvPr/>
        </p:nvSpPr>
        <p:spPr>
          <a:xfrm>
            <a:off x="5117691" y="6152056"/>
            <a:ext cx="83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W v 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84B719-4E96-894D-81BC-688C4E6FDE02}"/>
              </a:ext>
            </a:extLst>
          </p:cNvPr>
          <p:cNvSpPr txBox="1"/>
          <p:nvPr/>
        </p:nvSpPr>
        <p:spPr>
          <a:xfrm>
            <a:off x="6491418" y="4925003"/>
            <a:ext cx="83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W v 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8FB854-8192-874A-B670-CBE094839A79}"/>
              </a:ext>
            </a:extLst>
          </p:cNvPr>
          <p:cNvSpPr txBox="1"/>
          <p:nvPr/>
        </p:nvSpPr>
        <p:spPr>
          <a:xfrm>
            <a:off x="7952128" y="6166931"/>
            <a:ext cx="83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L v O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B9AEA8E-C8B2-244A-B7FC-67BE3FF69934}"/>
              </a:ext>
            </a:extLst>
          </p:cNvPr>
          <p:cNvGrpSpPr/>
          <p:nvPr/>
        </p:nvGrpSpPr>
        <p:grpSpPr>
          <a:xfrm>
            <a:off x="7293990" y="5406854"/>
            <a:ext cx="2323623" cy="1499615"/>
            <a:chOff x="6278418" y="4297680"/>
            <a:chExt cx="3641436" cy="193161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39B6366-9648-CA41-8A80-469ED4D30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8418" y="4297680"/>
              <a:ext cx="3641436" cy="18959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CEE03E9-AC7B-5A44-B83A-F36E928EEC19}"/>
                    </a:ext>
                  </a:extLst>
                </p:cNvPr>
                <p:cNvSpPr txBox="1"/>
                <p:nvPr/>
              </p:nvSpPr>
              <p:spPr>
                <a:xfrm>
                  <a:off x="6659426" y="5895101"/>
                  <a:ext cx="2452961" cy="3341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 .05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CEE03E9-AC7B-5A44-B83A-F36E928EEC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9426" y="5895101"/>
                  <a:ext cx="2452961" cy="334189"/>
                </a:xfrm>
                <a:prstGeom prst="rect">
                  <a:avLst/>
                </a:prstGeom>
                <a:blipFill>
                  <a:blip r:embed="rId9"/>
                  <a:stretch>
                    <a:fillRect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396966C-2297-B743-9E5D-5BAED42D73C5}"/>
                  </a:ext>
                </a:extLst>
              </p:cNvPr>
              <p:cNvSpPr txBox="1"/>
              <p:nvPr/>
            </p:nvSpPr>
            <p:spPr>
              <a:xfrm>
                <a:off x="9190290" y="5067199"/>
                <a:ext cx="252998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= .05 + .05 + .05 + .05 + .05 + .05 = </a:t>
                </a:r>
                <a:r>
                  <a:rPr lang="en-US" b="1" i="1" u="sng" dirty="0">
                    <a:solidFill>
                      <a:srgbClr val="FF0000"/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.30</a:t>
                </a:r>
                <a:r>
                  <a:rPr lang="en-US" b="1" u="sng" dirty="0">
                    <a:solidFill>
                      <a:srgbClr val="FF0000"/>
                    </a:solidFill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</a:t>
                </a:r>
              </a:p>
              <a:p>
                <a:endParaRPr lang="en-US" b="1" u="sng" dirty="0">
                  <a:solidFill>
                    <a:srgbClr val="FF0000"/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.30</m:t>
                      </m:r>
                    </m:oMath>
                  </m:oMathPara>
                </a14:m>
                <a:endParaRPr lang="en-US" b="1" u="sng" dirty="0">
                  <a:solidFill>
                    <a:srgbClr val="FF0000"/>
                  </a:solidFill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396966C-2297-B743-9E5D-5BAED42D7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290" y="5067199"/>
                <a:ext cx="2529986" cy="1200329"/>
              </a:xfrm>
              <a:prstGeom prst="rect">
                <a:avLst/>
              </a:prstGeom>
              <a:blipFill>
                <a:blip r:embed="rId10"/>
                <a:stretch>
                  <a:fillRect l="-2000" t="-2083" r="-1000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3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C23D1-F120-B941-9BCF-0F95574BD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Significant Differences, Where?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C5BAF-01C0-6040-8B74-184741B97D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Post Hoc Tests:</a:t>
                </a:r>
              </a:p>
              <a:p>
                <a:pPr lvl="1"/>
                <a:r>
                  <a:rPr lang="en-US" b="1" dirty="0"/>
                  <a:t>Tukey’s HSD (Honestly Significant Difference)</a:t>
                </a:r>
              </a:p>
              <a:p>
                <a:pPr lvl="1"/>
                <a:r>
                  <a:rPr lang="en-US" dirty="0"/>
                  <a:t>Fisher’s LSD (Least Significant Difference)</a:t>
                </a:r>
              </a:p>
              <a:p>
                <a:pPr lvl="1"/>
                <a:r>
                  <a:rPr lang="en-US" dirty="0" err="1"/>
                  <a:t>Sheffé’s</a:t>
                </a:r>
                <a:r>
                  <a:rPr lang="en-US" dirty="0"/>
                  <a:t> Test</a:t>
                </a:r>
              </a:p>
              <a:p>
                <a:pPr lvl="1"/>
                <a:r>
                  <a:rPr lang="en-US" dirty="0" err="1"/>
                  <a:t>Dunnet’s</a:t>
                </a:r>
                <a:r>
                  <a:rPr lang="en-US" dirty="0"/>
                  <a:t> Test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All incorporate the Bonferroni adjustment, therefore significance can be read in relation to our traditional alpha level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 .05</m:t>
                    </m:r>
                  </m:oMath>
                </a14:m>
                <a:r>
                  <a:rPr lang="en-US" dirty="0"/>
                  <a:t>).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BC5BAF-01C0-6040-8B74-184741B97D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6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42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0B62A-9481-9041-B8DF-738A622AE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Significant Differences, Where?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91AC3-3584-1043-AFF7-45F2F64EE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Tukey’s HSD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/>
          </a:p>
          <a:p>
            <a:pPr lvl="1"/>
            <a:r>
              <a:rPr lang="en-US"/>
              <a:t>We </a:t>
            </a:r>
            <a:r>
              <a:rPr lang="en-US" dirty="0"/>
              <a:t>can see from the results of the Tukey HSD test that the only real difference (or the mean difference that is holding the significant ANOVA) is the </a:t>
            </a:r>
            <a:r>
              <a:rPr lang="en-US" b="1" u="sng" dirty="0"/>
              <a:t>comparison between white’s mean income and </a:t>
            </a:r>
            <a:r>
              <a:rPr lang="en-US" b="1" u="sng" dirty="0" err="1"/>
              <a:t>latinx</a:t>
            </a:r>
            <a:r>
              <a:rPr lang="en-US" b="1" u="sng" dirty="0"/>
              <a:t>’ mean income.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57BE05-8110-CE4C-97C4-E360EC54B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772664"/>
              </p:ext>
            </p:extLst>
          </p:nvPr>
        </p:nvGraphicFramePr>
        <p:xfrm>
          <a:off x="1204214" y="2667000"/>
          <a:ext cx="60579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3388311138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673327509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7525081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Group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Difference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i="1" dirty="0">
                          <a:effectLst/>
                        </a:rPr>
                        <a:t>p</a:t>
                      </a:r>
                      <a:r>
                        <a:rPr lang="en-US" dirty="0">
                          <a:effectLst/>
                        </a:rPr>
                        <a:t> (adjusted)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171230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latinx-black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-228.2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0.9657923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1352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other-black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419.8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0.8279317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73111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white-black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1354.4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0.0611291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5825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other-latinx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648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0.5651327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4010461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effectLst/>
                        </a:rPr>
                        <a:t>white-</a:t>
                      </a:r>
                      <a:r>
                        <a:rPr lang="en-US" b="1" dirty="0" err="1">
                          <a:effectLst/>
                        </a:rPr>
                        <a:t>latinx</a:t>
                      </a:r>
                      <a:endParaRPr lang="en-US" b="1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effectLst/>
                        </a:rPr>
                        <a:t>1582.6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effectLst/>
                        </a:rPr>
                        <a:t>0.0248001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917384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white-other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934.6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0.2662779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617069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5633E7C-4C26-CB44-870C-70028B21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823" y="1995487"/>
            <a:ext cx="4074478" cy="326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0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t</a:t>
            </a:r>
            <a:r>
              <a:rPr lang="en-US" dirty="0"/>
              <a:t>-test 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i="1" dirty="0"/>
                  <a:t>*Could*</a:t>
                </a:r>
                <a:r>
                  <a:rPr lang="en-US" dirty="0"/>
                  <a:t> calculate a series of </a:t>
                </a:r>
                <a:r>
                  <a:rPr lang="en-US" i="1" dirty="0"/>
                  <a:t>t</a:t>
                </a:r>
                <a:r>
                  <a:rPr lang="en-US" dirty="0"/>
                  <a:t>-tests… but… 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With each comparison, we’d be adding up all the alphas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 .05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So with six comparisons, we’d have a combined alpha of </a:t>
                </a:r>
                <a:r>
                  <a:rPr lang="en-US" b="1" dirty="0"/>
                  <a:t>6*.05 = .30</a:t>
                </a:r>
                <a:r>
                  <a:rPr lang="en-US" dirty="0"/>
                  <a:t>.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More likely to find significance when it may not exist (Type I Error)</a:t>
                </a:r>
              </a:p>
              <a:p>
                <a:pPr lvl="2"/>
                <a:r>
                  <a:rPr lang="en-US" dirty="0"/>
                  <a:t>More likely to reject null for each </a:t>
                </a:r>
                <a:r>
                  <a:rPr lang="en-US" i="1" dirty="0"/>
                  <a:t>t</a:t>
                </a:r>
                <a:r>
                  <a:rPr lang="en-US" dirty="0"/>
                  <a:t>, than we would for ONE overall (omnibus) test that holds the sum of alpha at .05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49E48DE-61DB-5541-9C58-269E27AE4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1" y="2211731"/>
            <a:ext cx="3472941" cy="20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3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Hope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Test that holds alpha constant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</m:oMath>
                </a14:m>
                <a:r>
                  <a:rPr lang="en-US" dirty="0"/>
                  <a:t>.05, and makes ONE overall comparison</a:t>
                </a:r>
              </a:p>
              <a:p>
                <a:pPr lvl="1"/>
                <a:r>
                  <a:rPr lang="en-US" dirty="0"/>
                  <a:t>Divides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</m:oMath>
                </a14:m>
                <a:r>
                  <a:rPr lang="en-US" dirty="0"/>
                  <a:t>.05 by the number of comparisons you have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86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Hope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An</a:t>
            </a:r>
            <a:r>
              <a:rPr lang="en-US" dirty="0"/>
              <a:t>alysis </a:t>
            </a:r>
            <a:r>
              <a:rPr lang="en-US" dirty="0">
                <a:solidFill>
                  <a:schemeClr val="accent1"/>
                </a:solidFill>
              </a:rPr>
              <a:t>o</a:t>
            </a:r>
            <a:r>
              <a:rPr lang="en-US" dirty="0"/>
              <a:t>f </a:t>
            </a:r>
            <a:r>
              <a:rPr lang="en-US" dirty="0">
                <a:solidFill>
                  <a:schemeClr val="accent1"/>
                </a:solidFill>
              </a:rPr>
              <a:t>Va</a:t>
            </a:r>
            <a:r>
              <a:rPr lang="en-US" dirty="0"/>
              <a:t>riance</a:t>
            </a:r>
          </a:p>
        </p:txBody>
      </p:sp>
    </p:spTree>
    <p:extLst>
      <p:ext uri="{BB962C8B-B14F-4D97-AF65-F5344CB8AC3E}">
        <p14:creationId xmlns:p14="http://schemas.microsoft.com/office/powerpoint/2010/main" val="268228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ethods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Methods Them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_pres_2019" id="{09869DB1-56FE-DC41-B93C-FB610453C327}" vid="{C52525CF-DFE4-B24F-94B4-BCBB4F20E33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Frankfort Nachmias_Statistic for a Diverse Society_PPT</Template>
  <TotalTime>6941</TotalTime>
  <Words>3708</Words>
  <Application>Microsoft Macintosh PowerPoint</Application>
  <PresentationFormat>Widescreen</PresentationFormat>
  <Paragraphs>727</Paragraphs>
  <Slides>61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61</vt:i4>
      </vt:variant>
    </vt:vector>
  </HeadingPairs>
  <TitlesOfParts>
    <vt:vector size="76" baseType="lpstr">
      <vt:lpstr>Arial</vt:lpstr>
      <vt:lpstr>Calibri</vt:lpstr>
      <vt:lpstr>Cambria Math</vt:lpstr>
      <vt:lpstr>Helvetica Neue Thin</vt:lpstr>
      <vt:lpstr>Myriad Pro</vt:lpstr>
      <vt:lpstr>Tw Cen MT</vt:lpstr>
      <vt:lpstr>Tw Cen MT Condensed</vt:lpstr>
      <vt:lpstr>Verdana</vt:lpstr>
      <vt:lpstr>Wingdings</vt:lpstr>
      <vt:lpstr>Wingdings 2</vt:lpstr>
      <vt:lpstr>Wingdings 3</vt:lpstr>
      <vt:lpstr>Custom Design</vt:lpstr>
      <vt:lpstr>methods_theme</vt:lpstr>
      <vt:lpstr>Methods Theme</vt:lpstr>
      <vt:lpstr>Integral</vt:lpstr>
      <vt:lpstr>Chapter 11 Analysis of Variance</vt:lpstr>
      <vt:lpstr>Research Problem</vt:lpstr>
      <vt:lpstr>The t-test Way</vt:lpstr>
      <vt:lpstr>The t-test Way</vt:lpstr>
      <vt:lpstr>The t-test Way</vt:lpstr>
      <vt:lpstr>The t-test Way</vt:lpstr>
      <vt:lpstr>The t-test Way</vt:lpstr>
      <vt:lpstr>A New Hope</vt:lpstr>
      <vt:lpstr>A New Hope</vt:lpstr>
      <vt:lpstr>ANOVA (compared to t-test)</vt:lpstr>
      <vt:lpstr>Logic of ANOVA</vt:lpstr>
      <vt:lpstr>Logic of ANOVA</vt:lpstr>
      <vt:lpstr>Logic of ANOVA</vt:lpstr>
      <vt:lpstr>Logic of ANOVA</vt:lpstr>
      <vt:lpstr>ANOVA</vt:lpstr>
      <vt:lpstr>ANOVA (Variable Types)</vt:lpstr>
      <vt:lpstr>ANOVA (ASSUMPTIONS)</vt:lpstr>
      <vt:lpstr>ANOVA (Hypotheses)</vt:lpstr>
      <vt:lpstr>Calculating Anova (F )</vt:lpstr>
      <vt:lpstr>Calculating Anova (F )</vt:lpstr>
      <vt:lpstr>Calculating Anova (F )</vt:lpstr>
      <vt:lpstr>Calculating Anova (F )</vt:lpstr>
      <vt:lpstr>Calculating Anova (F )</vt:lpstr>
      <vt:lpstr>Calculating Anova (F )</vt:lpstr>
      <vt:lpstr>Calculating Anova (F )</vt:lpstr>
      <vt:lpstr>Calculating Anova (F )</vt:lpstr>
      <vt:lpstr>Calculating Anova (F )</vt:lpstr>
      <vt:lpstr>Calculating Anova (F )</vt:lpstr>
      <vt:lpstr>Calculating Anova (F )</vt:lpstr>
      <vt:lpstr>F-Test and the F-distribution</vt:lpstr>
      <vt:lpstr>Hypothesis Testing with ANOVA</vt:lpstr>
      <vt:lpstr>Is the F extreme?</vt:lpstr>
      <vt:lpstr>Is the F extreme?</vt:lpstr>
      <vt:lpstr>Is the F extreme?</vt:lpstr>
      <vt:lpstr>Is the F extreme?</vt:lpstr>
      <vt:lpstr>Is the F extreme?</vt:lpstr>
      <vt:lpstr>Reporting ANOVA (F)</vt:lpstr>
      <vt:lpstr>Example: Monthly Income by Race</vt:lpstr>
      <vt:lpstr>Example: Monthly Income by Race</vt:lpstr>
      <vt:lpstr>Example: Monthly Income by Race</vt:lpstr>
      <vt:lpstr>Example: Monthly Income by Race</vt:lpstr>
      <vt:lpstr>Example: Monthly Income by Race</vt:lpstr>
      <vt:lpstr>Example: Monthly Income by Race</vt:lpstr>
      <vt:lpstr>Example: Monthly Income by Race</vt:lpstr>
      <vt:lpstr>Example: Monthly Income by Race</vt:lpstr>
      <vt:lpstr>Example: Monthly Income by Race</vt:lpstr>
      <vt:lpstr>Example: Monthly Income by Race</vt:lpstr>
      <vt:lpstr>How Much of the Mean difference is explained by Group Membership?</vt:lpstr>
      <vt:lpstr>Example: Monthly Income by Race</vt:lpstr>
      <vt:lpstr>What is the Strength of the effect?</vt:lpstr>
      <vt:lpstr>Example: Monthly Income by Race</vt:lpstr>
      <vt:lpstr>Significant Differences, Where?</vt:lpstr>
      <vt:lpstr>Significant Differences, Where?</vt:lpstr>
      <vt:lpstr>Significant Differences, Where?</vt:lpstr>
      <vt:lpstr>Example: Monthly Income by Race</vt:lpstr>
      <vt:lpstr>Significant Differences, Where?</vt:lpstr>
      <vt:lpstr>Significant Differences, Where?</vt:lpstr>
      <vt:lpstr>Significant Differences, Where?</vt:lpstr>
      <vt:lpstr>Significant Differences, Where?</vt:lpstr>
      <vt:lpstr>Significant Differences, Where?</vt:lpstr>
      <vt:lpstr>Significant Differences, Where?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Leblond, Rachael</dc:creator>
  <cp:lastModifiedBy>Burrel Vann</cp:lastModifiedBy>
  <cp:revision>128</cp:revision>
  <dcterms:created xsi:type="dcterms:W3CDTF">2013-12-06T01:46:03Z</dcterms:created>
  <dcterms:modified xsi:type="dcterms:W3CDTF">2020-03-27T00:24:58Z</dcterms:modified>
</cp:coreProperties>
</file>